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7"/>
  </p:notesMasterIdLst>
  <p:sldIdLst>
    <p:sldId id="256" r:id="rId2"/>
    <p:sldId id="280" r:id="rId3"/>
    <p:sldId id="282" r:id="rId4"/>
    <p:sldId id="284" r:id="rId5"/>
    <p:sldId id="285" r:id="rId6"/>
    <p:sldId id="286" r:id="rId7"/>
    <p:sldId id="288" r:id="rId8"/>
    <p:sldId id="333" r:id="rId9"/>
    <p:sldId id="290" r:id="rId10"/>
    <p:sldId id="291" r:id="rId11"/>
    <p:sldId id="292" r:id="rId12"/>
    <p:sldId id="293" r:id="rId13"/>
    <p:sldId id="294" r:id="rId14"/>
    <p:sldId id="296" r:id="rId15"/>
    <p:sldId id="297" r:id="rId16"/>
    <p:sldId id="299" r:id="rId17"/>
    <p:sldId id="300" r:id="rId18"/>
    <p:sldId id="301" r:id="rId19"/>
    <p:sldId id="302" r:id="rId20"/>
    <p:sldId id="303" r:id="rId21"/>
    <p:sldId id="304" r:id="rId22"/>
    <p:sldId id="305" r:id="rId23"/>
    <p:sldId id="306" r:id="rId24"/>
    <p:sldId id="307" r:id="rId25"/>
    <p:sldId id="309" r:id="rId26"/>
    <p:sldId id="311" r:id="rId27"/>
    <p:sldId id="312" r:id="rId28"/>
    <p:sldId id="313" r:id="rId29"/>
    <p:sldId id="314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3" r:id="rId38"/>
    <p:sldId id="324" r:id="rId39"/>
    <p:sldId id="325" r:id="rId40"/>
    <p:sldId id="326" r:id="rId41"/>
    <p:sldId id="327" r:id="rId42"/>
    <p:sldId id="328" r:id="rId43"/>
    <p:sldId id="329" r:id="rId44"/>
    <p:sldId id="330" r:id="rId45"/>
    <p:sldId id="332" r:id="rId46"/>
  </p:sldIdLst>
  <p:sldSz cx="9144000" cy="6858000" type="screen4x3"/>
  <p:notesSz cx="6858000" cy="9144000"/>
  <p:custDataLst>
    <p:tags r:id="rId48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 baseline="-250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5A5B"/>
    <a:srgbClr val="1376BA"/>
    <a:srgbClr val="1C86C0"/>
    <a:srgbClr val="000000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86" autoAdjust="0"/>
    <p:restoredTop sz="95596" autoAdjust="0"/>
  </p:normalViewPr>
  <p:slideViewPr>
    <p:cSldViewPr>
      <p:cViewPr varScale="1">
        <p:scale>
          <a:sx n="82" d="100"/>
          <a:sy n="82" d="100"/>
        </p:scale>
        <p:origin x="1522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aseline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aseline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aseline="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aseline="0" smtClean="0"/>
            </a:lvl1pPr>
          </a:lstStyle>
          <a:p>
            <a:pPr>
              <a:defRPr/>
            </a:pPr>
            <a:fld id="{B9BFAA49-2A96-448E-AE53-F00C5302A7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11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9D854A-2686-4AB7-BEAB-C9D8BCA60A63}" type="slidenum">
              <a:rPr lang="en-US"/>
              <a:pPr/>
              <a:t>1</a:t>
            </a:fld>
            <a:endParaRPr 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39117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BFAA49-2A96-448E-AE53-F00C5302A7E1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337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28725" y="1524000"/>
            <a:ext cx="7772400" cy="704850"/>
          </a:xfrm>
          <a:effectLst>
            <a:outerShdw algn="ctr" rotWithShape="0">
              <a:schemeClr val="bg2"/>
            </a:outerShdw>
          </a:effectLst>
        </p:spPr>
        <p:txBody>
          <a:bodyPr/>
          <a:lstStyle>
            <a:lvl1pPr algn="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28725" y="2209800"/>
            <a:ext cx="7772400" cy="685800"/>
          </a:xfrm>
          <a:effectLst>
            <a:outerShdw algn="ctr" rotWithShape="0">
              <a:schemeClr val="bg2"/>
            </a:outerShdw>
          </a:effectLst>
        </p:spPr>
        <p:txBody>
          <a:bodyPr/>
          <a:lstStyle>
            <a:lvl1pPr marL="0" indent="0" algn="r">
              <a:buFontTx/>
              <a:buNone/>
              <a:defRPr sz="24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2209800"/>
            <a:ext cx="1828800" cy="4495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28700" y="2209800"/>
            <a:ext cx="5334000" cy="4495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28700" y="2971800"/>
            <a:ext cx="35814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2500" y="2971800"/>
            <a:ext cx="35814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28700" y="2209800"/>
            <a:ext cx="73152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28700" y="2971800"/>
            <a:ext cx="7315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rgbClr val="105A5B"/>
          </a:solidFill>
          <a:latin typeface="Microsoft Sans Serif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rgbClr val="105A5B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rgbClr val="105A5B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rgbClr val="105A5B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rgbClr val="105A5B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05A5B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05A5B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05A5B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05A5B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05A5B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79838" y="1000108"/>
            <a:ext cx="5292725" cy="1428767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Токсический </a:t>
            </a:r>
            <a:br>
              <a:rPr lang="ru-RU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эпидермальный</a:t>
            </a:r>
            <a:r>
              <a:rPr lang="ru-RU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некролиз</a:t>
            </a:r>
            <a:endParaRPr lang="en-US" dirty="0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43108" y="4000504"/>
            <a:ext cx="6915167" cy="2643206"/>
          </a:xfrm>
        </p:spPr>
        <p:txBody>
          <a:bodyPr/>
          <a:lstStyle/>
          <a:p>
            <a:pPr algn="l"/>
            <a:endParaRPr lang="ru-RU" dirty="0" smtClean="0">
              <a:solidFill>
                <a:srgbClr val="FFFF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l"/>
            <a:r>
              <a:rPr lang="ru-RU" sz="1600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Сергиенко В. К. Ст. преп. кафедры анестезиологии реанимации УО«</a:t>
            </a:r>
            <a:r>
              <a:rPr lang="ru-RU" sz="1600" dirty="0" err="1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ГрГМУОмельченко</a:t>
            </a:r>
            <a:r>
              <a:rPr lang="ru-RU" sz="1600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Н.В. Врач анестезиолог-реаниматолог УЗ «ГОДКБ»</a:t>
            </a:r>
          </a:p>
          <a:p>
            <a:pPr algn="l"/>
            <a:r>
              <a:rPr lang="ru-RU" sz="1600" dirty="0" err="1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Клочко</a:t>
            </a:r>
            <a:r>
              <a:rPr lang="ru-RU" sz="1600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А. И. Заведующий отделения анестезиологии реанимации УЗ «ГОДКБ»</a:t>
            </a:r>
          </a:p>
          <a:p>
            <a:pPr algn="l"/>
            <a:r>
              <a:rPr lang="ru-RU" sz="1600" dirty="0" err="1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Кажина</a:t>
            </a:r>
            <a:r>
              <a:rPr lang="ru-RU" sz="1600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В. А. Ассистент кафедры анестезиологии реанимации УО «</a:t>
            </a:r>
            <a:r>
              <a:rPr lang="ru-RU" sz="1600" dirty="0" err="1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ГрГМУ</a:t>
            </a:r>
            <a:r>
              <a:rPr lang="ru-RU" sz="1600" dirty="0" smtClean="0">
                <a:solidFill>
                  <a:srgbClr val="FFFF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»</a:t>
            </a:r>
          </a:p>
          <a:p>
            <a:pPr algn="l"/>
            <a:endParaRPr lang="en-US" sz="3600" dirty="0" smtClean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071546"/>
            <a:ext cx="314327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0" b="1" baseline="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Ежегодная Мемориальная конференция </a:t>
            </a:r>
            <a:endParaRPr lang="ru-RU" sz="1400" b="1" baseline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1400" b="1" baseline="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памяти профессора </a:t>
            </a:r>
            <a:r>
              <a:rPr lang="ru-RU" sz="1400" b="1" baseline="0" dirty="0" err="1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Курека</a:t>
            </a:r>
            <a:r>
              <a:rPr lang="ru-RU" sz="1400" b="1" baseline="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В.В.</a:t>
            </a:r>
            <a:endParaRPr lang="ru-RU" sz="1400" b="1" baseline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1400" b="1" baseline="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«Актуальные вопросы детской </a:t>
            </a:r>
            <a:endParaRPr lang="ru-RU" sz="1400" b="1" baseline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/>
            <a:r>
              <a:rPr lang="ru-RU" sz="1400" b="1" baseline="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анестезиологии и реаниматологии»</a:t>
            </a:r>
            <a:endParaRPr lang="ru-RU" sz="1400" b="1" baseline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2071678"/>
            <a:ext cx="7315200" cy="785817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C00000"/>
                </a:solidFill>
              </a:rPr>
              <a:t>Симптом Никольского отрицательный при синдроме </a:t>
            </a:r>
            <a:r>
              <a:rPr lang="ru-RU" sz="3100" dirty="0" err="1" smtClean="0">
                <a:solidFill>
                  <a:srgbClr val="C00000"/>
                </a:solidFill>
              </a:rPr>
              <a:t>Лайелла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000" dirty="0" smtClean="0">
                <a:solidFill>
                  <a:srgbClr val="FF0000"/>
                </a:solidFill>
              </a:rPr>
              <a:t>Положительные следующие симптомы</a:t>
            </a:r>
            <a:r>
              <a:rPr lang="ru-RU" sz="2000" dirty="0" smtClean="0"/>
              <a:t>: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Симптом </a:t>
            </a:r>
            <a:r>
              <a:rPr lang="ru-RU" sz="2000" dirty="0" err="1" smtClean="0">
                <a:solidFill>
                  <a:schemeClr val="tx1"/>
                </a:solidFill>
              </a:rPr>
              <a:t>Шеклокова</a:t>
            </a:r>
            <a:r>
              <a:rPr lang="ru-RU" sz="2000" dirty="0" smtClean="0">
                <a:solidFill>
                  <a:schemeClr val="tx1"/>
                </a:solidFill>
              </a:rPr>
              <a:t> (симптом груши), </a:t>
            </a:r>
            <a:r>
              <a:rPr lang="ru-RU" sz="2000" dirty="0" err="1" smtClean="0">
                <a:solidFill>
                  <a:schemeClr val="tx1"/>
                </a:solidFill>
              </a:rPr>
              <a:t>перифокальное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субэпидермальное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распростронение</a:t>
            </a:r>
            <a:r>
              <a:rPr lang="ru-RU" sz="2000" dirty="0" smtClean="0">
                <a:solidFill>
                  <a:schemeClr val="tx1"/>
                </a:solidFill>
              </a:rPr>
              <a:t> пузыря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Симптом распространения пузыря , </a:t>
            </a:r>
            <a:r>
              <a:rPr lang="ru-RU" sz="2000" dirty="0" err="1" smtClean="0">
                <a:solidFill>
                  <a:schemeClr val="tx1"/>
                </a:solidFill>
              </a:rPr>
              <a:t>Асбо-Хансена</a:t>
            </a:r>
            <a:r>
              <a:rPr lang="ru-RU" sz="2000" dirty="0" smtClean="0">
                <a:solidFill>
                  <a:schemeClr val="tx1"/>
                </a:solidFill>
              </a:rPr>
              <a:t>(1960г), </a:t>
            </a:r>
            <a:r>
              <a:rPr lang="ru-RU" sz="2000" dirty="0" err="1" smtClean="0">
                <a:solidFill>
                  <a:schemeClr val="tx1"/>
                </a:solidFill>
              </a:rPr>
              <a:t>Лютца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Слущивания эпидермиса - </a:t>
            </a:r>
            <a:r>
              <a:rPr lang="ru-RU" sz="2000" dirty="0" err="1" smtClean="0">
                <a:solidFill>
                  <a:schemeClr val="tx1"/>
                </a:solidFill>
              </a:rPr>
              <a:t>псевдосиндром</a:t>
            </a:r>
            <a:r>
              <a:rPr lang="ru-RU" sz="2000" dirty="0" smtClean="0">
                <a:solidFill>
                  <a:schemeClr val="tx1"/>
                </a:solidFill>
              </a:rPr>
              <a:t> Никольского</a:t>
            </a:r>
          </a:p>
          <a:p>
            <a:r>
              <a:rPr lang="ru-RU" sz="2000" dirty="0" smtClean="0">
                <a:solidFill>
                  <a:srgbClr val="FF0000"/>
                </a:solidFill>
              </a:rPr>
              <a:t>Отрицательные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Симптом Никольского (маргинальный и прямой 1896г.)</a:t>
            </a:r>
          </a:p>
        </p:txBody>
      </p:sp>
    </p:spTree>
    <p:extLst>
      <p:ext uri="{BB962C8B-B14F-4D97-AF65-F5344CB8AC3E}">
        <p14:creationId xmlns:p14="http://schemas.microsoft.com/office/powerpoint/2010/main" val="429361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214422"/>
            <a:ext cx="6858000" cy="78581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Симптом Никольского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2976" y="2428868"/>
            <a:ext cx="6858000" cy="3808444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а) при потягивании за обрывок покрышки пузыря эпидермис отслаивается даже на внешне неизмененной коже рядом с пузырем;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б) при скользящем надавливании на кожу легко происходит отслоение эпидермиса от подлежащей поверхности; </a:t>
            </a:r>
          </a:p>
          <a:p>
            <a:r>
              <a:rPr lang="ru-RU" sz="18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в) при трении пальцем здоровых на вид участков кожи, расположенных между пузырями или эрозиями и даже вдали от них, происходит отслоение эпидермиса. </a:t>
            </a:r>
            <a:endParaRPr lang="ru-RU" sz="18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3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Симптом Никольского(1896г.описание автора)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1. При потягивании за разорванную покрышку пузыря можно удалить роговой слой на далекое пространство, даже на коже по виду совершенно здоровой;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2. При трении здоровой по виду кожи роговой слой легко сходит, обнажая едва влажную поверхность подлежащего (зернистого) слоя.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12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err="1" smtClean="0">
                <a:solidFill>
                  <a:schemeClr val="tx1"/>
                </a:solidFill>
              </a:rPr>
              <a:t>Псевдопризнак</a:t>
            </a:r>
            <a:r>
              <a:rPr lang="ru-RU" sz="2800" dirty="0" smtClean="0">
                <a:solidFill>
                  <a:schemeClr val="tx1"/>
                </a:solidFill>
              </a:rPr>
              <a:t> Никольского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Главное отличие от истинного признака Никольского заключается в том, что при синдроме </a:t>
            </a:r>
            <a:r>
              <a:rPr lang="ru-RU" dirty="0" err="1" smtClean="0">
                <a:solidFill>
                  <a:schemeClr val="tx1"/>
                </a:solidFill>
              </a:rPr>
              <a:t>Лайелла</a:t>
            </a:r>
            <a:r>
              <a:rPr lang="ru-RU" dirty="0" smtClean="0">
                <a:solidFill>
                  <a:schemeClr val="tx1"/>
                </a:solidFill>
              </a:rPr>
              <a:t> наблюдается гибель (некроз) </a:t>
            </a:r>
            <a:r>
              <a:rPr lang="ru-RU" dirty="0" err="1" smtClean="0">
                <a:solidFill>
                  <a:schemeClr val="tx1"/>
                </a:solidFill>
              </a:rPr>
              <a:t>эпидермальных</a:t>
            </a:r>
            <a:r>
              <a:rPr lang="ru-RU" dirty="0" smtClean="0">
                <a:solidFill>
                  <a:schemeClr val="tx1"/>
                </a:solidFill>
              </a:rPr>
              <a:t> клеток, а не </a:t>
            </a:r>
            <a:r>
              <a:rPr lang="ru-RU" dirty="0" err="1" smtClean="0">
                <a:solidFill>
                  <a:schemeClr val="tx1"/>
                </a:solidFill>
              </a:rPr>
              <a:t>акантолиз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этом случае наблюдается механическое отслоение эпидермиса и только на </a:t>
            </a:r>
            <a:r>
              <a:rPr lang="ru-RU" dirty="0" err="1" smtClean="0">
                <a:solidFill>
                  <a:schemeClr val="tx1"/>
                </a:solidFill>
              </a:rPr>
              <a:t>эритематозных</a:t>
            </a:r>
            <a:r>
              <a:rPr lang="ru-RU" dirty="0" smtClean="0">
                <a:solidFill>
                  <a:schemeClr val="tx1"/>
                </a:solidFill>
              </a:rPr>
              <a:t> участках.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Только по этому симптому можно поставить ранний диагноз токсического </a:t>
            </a:r>
            <a:r>
              <a:rPr lang="ru-RU" dirty="0" err="1" smtClean="0">
                <a:solidFill>
                  <a:schemeClr val="tx1"/>
                </a:solidFill>
              </a:rPr>
              <a:t>эпидермального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некролиза</a:t>
            </a:r>
            <a:r>
              <a:rPr lang="ru-RU" dirty="0" smtClean="0">
                <a:solidFill>
                  <a:schemeClr val="tx1"/>
                </a:solidFill>
              </a:rPr>
              <a:t> и назначить своевременное лечение.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20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000108"/>
            <a:ext cx="6858000" cy="142876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клиника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3000" y="2928934"/>
            <a:ext cx="6858000" cy="3197231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кожа и слизистые оболочки поражаются </a:t>
            </a:r>
            <a:r>
              <a:rPr lang="ru-RU" b="1" u="sng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внезапно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Зуд не характерен или слабый. </a:t>
            </a:r>
          </a:p>
          <a:p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фебрильная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лихорадка. </a:t>
            </a:r>
          </a:p>
          <a:p>
            <a:endParaRPr lang="ru-RU" b="1" dirty="0">
              <a:solidFill>
                <a:srgbClr val="0070C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4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ПЕРИОД РАЗГАРА БОЛЕЗНИ (ОСТРАЯ ФАЗА)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71538" y="3214686"/>
            <a:ext cx="6858000" cy="2811451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Повреждения кожи </a:t>
            </a:r>
            <a:endParaRPr lang="en-US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Повреждения слизистых оболочек </a:t>
            </a:r>
          </a:p>
          <a:p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мест выхода естественных  отверстий</a:t>
            </a:r>
          </a:p>
          <a:p>
            <a:r>
              <a:rPr lang="ru-RU" b="1" u="sng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Классическая триада: </a:t>
            </a:r>
          </a:p>
          <a:p>
            <a:pPr marL="0" indent="0">
              <a:buNone/>
            </a:pP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поражение глаз (конъюнктивит),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2. половых органов (</a:t>
            </a:r>
            <a:r>
              <a:rPr lang="ru-RU" sz="2600" b="1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баланит</a:t>
            </a:r>
            <a:r>
              <a:rPr lang="ru-RU" sz="30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2600" b="1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вульвовагинит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),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3. полости рта (стоматит).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19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928669"/>
            <a:ext cx="6858000" cy="1214447"/>
          </a:xfrm>
        </p:spPr>
        <p:txBody>
          <a:bodyPr>
            <a:normAutofit/>
          </a:bodyPr>
          <a:lstStyle/>
          <a:p>
            <a:r>
              <a:rPr lang="ru-RU" sz="54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Осложнения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3000" y="3143248"/>
            <a:ext cx="6858000" cy="359812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Аномальная пигментация кожи, возможен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гипогидроз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рубцы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Стриктуры и обструкции мочевыводящих путей, вагинальные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синехии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Орган зрения(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дакриоцеле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эктропион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трихиаз,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симблефарон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Дыхательной системы(бронхит,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бронхиолит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бронхоэктазы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Пищеварительного тракта</a:t>
            </a:r>
            <a:endParaRPr lang="ru-RU" sz="2000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67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000108"/>
            <a:ext cx="6858000" cy="1643074"/>
          </a:xfrm>
        </p:spPr>
        <p:txBody>
          <a:bodyPr>
            <a:normAutofit/>
          </a:bodyPr>
          <a:lstStyle/>
          <a:p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ПРОГНОЗ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3000" y="2928934"/>
            <a:ext cx="6777372" cy="2948338"/>
          </a:xfrm>
        </p:spPr>
        <p:txBody>
          <a:bodyPr>
            <a:no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Шкала тяжести болезни SCORTEN</a:t>
            </a:r>
          </a:p>
          <a:p>
            <a:r>
              <a:rPr lang="ru-RU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Возраст &gt; 40 лет</a:t>
            </a:r>
          </a:p>
          <a:p>
            <a:r>
              <a:rPr lang="ru-RU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Наличие злокачественных новообразований </a:t>
            </a:r>
          </a:p>
          <a:p>
            <a:r>
              <a:rPr lang="ru-RU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Частота сердечных сокращений</a:t>
            </a:r>
          </a:p>
          <a:p>
            <a:r>
              <a:rPr lang="ru-RU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Первоначальная площадь отслоения эпидермиса  </a:t>
            </a:r>
          </a:p>
          <a:p>
            <a:r>
              <a:rPr lang="ru-RU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Уровень мочевины в крови  </a:t>
            </a:r>
          </a:p>
          <a:p>
            <a:r>
              <a:rPr lang="ru-RU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Уровень глюкозы в крови </a:t>
            </a:r>
          </a:p>
          <a:p>
            <a:r>
              <a:rPr lang="ru-RU" sz="18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Уровень стандартного бикарбоната крови </a:t>
            </a:r>
          </a:p>
        </p:txBody>
      </p:sp>
    </p:spTree>
    <p:extLst>
      <p:ext uri="{BB962C8B-B14F-4D97-AF65-F5344CB8AC3E}">
        <p14:creationId xmlns:p14="http://schemas.microsoft.com/office/powerpoint/2010/main" val="166738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1214422"/>
            <a:ext cx="6858000" cy="1214446"/>
          </a:xfrm>
        </p:spPr>
        <p:txBody>
          <a:bodyPr>
            <a:noAutofit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Стратегия терапии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3000" y="2643182"/>
            <a:ext cx="6858000" cy="4026178"/>
          </a:xfrm>
        </p:spPr>
        <p:txBody>
          <a:bodyPr>
            <a:normAutofit fontScale="55000" lnSpcReduction="20000"/>
          </a:bodyPr>
          <a:lstStyle/>
          <a:p>
            <a:pPr marL="0" indent="265113"/>
            <a:r>
              <a:rPr lang="ru-RU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Специфическая терапия 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иммуносупресивная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терапия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pPr marL="0" indent="265113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Постоянный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контроль температуры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окружающей среды</a:t>
            </a:r>
          </a:p>
          <a:p>
            <a:pPr marL="0" indent="265113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Тщательный общий уход и создание </a:t>
            </a:r>
            <a:r>
              <a:rPr lang="ru-RU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стерильного микроокружения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; </a:t>
            </a:r>
          </a:p>
          <a:p>
            <a:pPr marL="0" indent="265113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Обеспечение стабильного </a:t>
            </a:r>
            <a:r>
              <a:rPr lang="ru-RU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доступа к вене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вне зоны поражения кожи</a:t>
            </a:r>
          </a:p>
          <a:p>
            <a:pPr marL="0" indent="265113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Раннее</a:t>
            </a:r>
            <a:r>
              <a:rPr lang="ru-RU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u="sng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энтеральное</a:t>
            </a:r>
            <a:r>
              <a:rPr lang="ru-RU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питание </a:t>
            </a:r>
          </a:p>
          <a:p>
            <a:pPr marL="0" indent="265113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Антибактериальная терапия</a:t>
            </a:r>
          </a:p>
          <a:p>
            <a:pPr marL="0" indent="265113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Противовирусная терапия</a:t>
            </a:r>
          </a:p>
          <a:p>
            <a:pPr marL="0" indent="265113"/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Антикоагулянтную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терапию (профилактика ДВС-синдрома и тромбоэмболии)</a:t>
            </a:r>
          </a:p>
          <a:p>
            <a:pPr marL="0" indent="265113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Коррекцию водно-электролитных нарушений</a:t>
            </a:r>
          </a:p>
          <a:p>
            <a:pPr marL="0" indent="265113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Контроль боли и тревоги. </a:t>
            </a:r>
            <a:endParaRPr lang="ru-RU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360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8700" y="1857365"/>
            <a:ext cx="7315200" cy="857256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Системное лечение </a:t>
            </a:r>
            <a:endParaRPr lang="ru-RU" sz="48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Пульс-терапия: 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метилпреднизолон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10-30 мг/кг/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(не более 1000мг) 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втечение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3-х дней</a:t>
            </a:r>
          </a:p>
          <a:p>
            <a:r>
              <a:rPr lang="ru-RU" sz="2400" b="1" u="sng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ВВИГ</a:t>
            </a:r>
            <a:r>
              <a:rPr lang="ru-RU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дозе до 3-4 г/кг 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втечение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з-х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дней</a:t>
            </a:r>
          </a:p>
          <a:p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Блокирующие антитела (анти</a:t>
            </a:r>
            <a:r>
              <a:rPr lang="en-US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</a:t>
            </a:r>
            <a:r>
              <a:rPr lang="en-US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Fas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анти ФНО) 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Ремикейд</a:t>
            </a:r>
            <a:endParaRPr lang="ru-RU" sz="24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Имунносупрессоры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циклоспорин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циклофосфамид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</a:t>
            </a:r>
          </a:p>
          <a:p>
            <a:r>
              <a:rPr lang="ru-RU" sz="2400" b="1" u="sng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Плазмаферез</a:t>
            </a:r>
            <a:endParaRPr lang="ru-RU" sz="2400" b="1" u="sng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28700" y="1357298"/>
            <a:ext cx="7315200" cy="1000132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         Кто есть кто 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1028700" y="2643182"/>
            <a:ext cx="7315200" cy="3357586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>
                <a:solidFill>
                  <a:schemeClr val="bg2">
                    <a:lumMod val="75000"/>
                  </a:schemeClr>
                </a:solidFill>
              </a:rPr>
              <a:t>Синдро́м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</a:rPr>
              <a:t>Ла́йелла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 (токсический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эпидермальный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некролиз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) 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—Назван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в честь шотландского дерматолога Алана 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</a:rPr>
              <a:t>Лайелла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 (1917—2007), который впервые в 1956 году сделал подробное описание данного заболевания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.</a:t>
            </a:r>
          </a:p>
          <a:p>
            <a:r>
              <a:rPr lang="ru-RU" b="1" dirty="0" err="1">
                <a:solidFill>
                  <a:schemeClr val="bg2">
                    <a:lumMod val="75000"/>
                  </a:schemeClr>
                </a:solidFill>
              </a:rPr>
              <a:t>Синдро́м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</a:rPr>
              <a:t>Сти́венса</a:t>
            </a:r>
            <a:r>
              <a:rPr lang="ru-RU" b="1" dirty="0">
                <a:solidFill>
                  <a:schemeClr val="bg2">
                    <a:lumMod val="75000"/>
                  </a:schemeClr>
                </a:solidFill>
              </a:rPr>
              <a:t> — </a:t>
            </a:r>
            <a:r>
              <a:rPr lang="ru-RU" b="1" dirty="0" err="1">
                <a:solidFill>
                  <a:schemeClr val="bg2">
                    <a:lumMod val="75000"/>
                  </a:schemeClr>
                </a:solidFill>
              </a:rPr>
              <a:t>Джо́нсона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 </a:t>
            </a:r>
            <a:r>
              <a:rPr lang="ru-RU" dirty="0" smtClean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был впервые описан Альбертом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Мейсоном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Стивенсом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 и Фрэнком </a:t>
            </a:r>
            <a:r>
              <a:rPr lang="ru-RU" dirty="0" err="1">
                <a:solidFill>
                  <a:schemeClr val="bg2">
                    <a:lumMod val="75000"/>
                  </a:schemeClr>
                </a:solidFill>
              </a:rPr>
              <a:t>Чэмблиссом</a:t>
            </a:r>
            <a:r>
              <a:rPr lang="ru-RU" dirty="0">
                <a:solidFill>
                  <a:schemeClr val="bg2">
                    <a:lumMod val="75000"/>
                  </a:schemeClr>
                </a:solidFill>
              </a:rPr>
              <a:t> Джонсоном в 1922 году.</a:t>
            </a:r>
          </a:p>
        </p:txBody>
      </p:sp>
    </p:spTree>
    <p:extLst>
      <p:ext uri="{BB962C8B-B14F-4D97-AF65-F5344CB8AC3E}">
        <p14:creationId xmlns:p14="http://schemas.microsoft.com/office/powerpoint/2010/main" val="316246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714356"/>
            <a:ext cx="6858000" cy="1643074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Клинический случай, анамнез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3000" y="2571744"/>
            <a:ext cx="6858000" cy="3714776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Пациент Б., мальчик 6 лет,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13.03.2019 </a:t>
            </a:r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заболел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когда впервые появились жалобы на повышение температуры тела, высыпания на кожных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покровах. 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Аллергоанамнез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не отягощен. Накануне заболевания не было приема лекарственных препаратов.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</a:t>
            </a:r>
            <a:r>
              <a:rPr lang="ru-RU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течение суток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отрицательная </a:t>
            </a:r>
            <a:r>
              <a:rPr lang="ru-RU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динамика, усиление гиперемии кожных покровов. Сыпь стала склонной к слиянию, появились единичные вскрывшиеся пузыри. </a:t>
            </a:r>
          </a:p>
          <a:p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14.03.2019 г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en-US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тела повысилась до 39.6</a:t>
            </a:r>
            <a:r>
              <a:rPr lang="ru-RU" b="1" baseline="30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С, </a:t>
            </a:r>
            <a:r>
              <a:rPr lang="ru-RU" dirty="0">
                <a:solidFill>
                  <a:schemeClr val="tx1"/>
                </a:solidFill>
              </a:rPr>
              <a:t>на слизистой ротовой полости появились множественные </a:t>
            </a:r>
            <a:r>
              <a:rPr lang="ru-RU" dirty="0" smtClean="0">
                <a:solidFill>
                  <a:schemeClr val="tx1"/>
                </a:solidFill>
              </a:rPr>
              <a:t>афты,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госпитализирован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инфекционную больницу. 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15.03.2019 </a:t>
            </a:r>
            <a:r>
              <a:rPr lang="ru-RU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диагнозом: </a:t>
            </a:r>
            <a:r>
              <a:rPr lang="ru-RU" b="1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Многоформная</a:t>
            </a:r>
            <a:r>
              <a:rPr lang="ru-RU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экссудативная эритема. Синдром </a:t>
            </a:r>
            <a:r>
              <a:rPr lang="ru-RU" b="1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Лайелла</a:t>
            </a:r>
            <a:r>
              <a:rPr lang="ru-RU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Анемия легкой степени тяжести смешанной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этиологии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переведён в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ОАиР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УЗ «Гродненская областная детская клиническая больница».</a:t>
            </a:r>
            <a:endParaRPr lang="ru-RU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084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3000" y="785793"/>
            <a:ext cx="6858000" cy="1571637"/>
          </a:xfrm>
        </p:spPr>
        <p:txBody>
          <a:bodyPr/>
          <a:lstStyle/>
          <a:p>
            <a:r>
              <a:rPr lang="ru-RU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При поступлении в УЗ ГОДКБ</a:t>
            </a:r>
            <a:endParaRPr lang="ru-RU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3643" y="2571744"/>
            <a:ext cx="6858000" cy="3809584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Состояние тяжелое. В сознании, доступен контакту. </a:t>
            </a:r>
            <a:r>
              <a:rPr lang="ru-RU" dirty="0" err="1" smtClean="0">
                <a:solidFill>
                  <a:schemeClr val="tx1"/>
                </a:solidFill>
              </a:rPr>
              <a:t>Ттела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- 37.8</a:t>
            </a:r>
            <a:r>
              <a:rPr lang="ru-RU" baseline="30000" dirty="0">
                <a:solidFill>
                  <a:schemeClr val="tx1"/>
                </a:solidFill>
              </a:rPr>
              <a:t>0</a:t>
            </a:r>
            <a:r>
              <a:rPr lang="ru-RU" dirty="0">
                <a:solidFill>
                  <a:schemeClr val="tx1"/>
                </a:solidFill>
              </a:rPr>
              <a:t>С.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Кожные покровы: по всей поверхности тела ярко </a:t>
            </a:r>
            <a:r>
              <a:rPr lang="ru-RU" dirty="0" err="1" smtClean="0">
                <a:solidFill>
                  <a:schemeClr val="tx1"/>
                </a:solidFill>
              </a:rPr>
              <a:t>гиперемированная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эритематозная</a:t>
            </a:r>
            <a:r>
              <a:rPr lang="ru-RU" dirty="0" smtClean="0">
                <a:solidFill>
                  <a:schemeClr val="tx1"/>
                </a:solidFill>
              </a:rPr>
              <a:t> сыпь с тенденцией к слиянию и образованию множественных пузырей с вялой покрышкой в диаметре до 2 см.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 области спины, ушных раковин, лица - пузыри вскрывшиеся. Содержимое пузырей серозное. Эрозии болезненные.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Красная кайма губ с корочками, отекшая. Слизистая полости рта розовая, отечная, на слизистой множественные </a:t>
            </a:r>
            <a:r>
              <a:rPr lang="ru-RU" dirty="0" err="1" smtClean="0">
                <a:solidFill>
                  <a:schemeClr val="tx1"/>
                </a:solidFill>
              </a:rPr>
              <a:t>афтозные</a:t>
            </a:r>
            <a:r>
              <a:rPr lang="ru-RU" dirty="0" smtClean="0">
                <a:solidFill>
                  <a:schemeClr val="tx1"/>
                </a:solidFill>
              </a:rPr>
              <a:t> изменения. Язык обложен серо-грязным налетом. </a:t>
            </a:r>
            <a:r>
              <a:rPr lang="ru-RU" dirty="0" err="1" smtClean="0">
                <a:solidFill>
                  <a:schemeClr val="tx1"/>
                </a:solidFill>
              </a:rPr>
              <a:t>Псевдосимптом</a:t>
            </a:r>
            <a:r>
              <a:rPr lang="ru-RU" dirty="0" smtClean="0">
                <a:solidFill>
                  <a:schemeClr val="tx1"/>
                </a:solidFill>
              </a:rPr>
              <a:t> Никольского положительный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Дыхание везикулярное, ЧД 22 в мин, SpO</a:t>
            </a:r>
            <a:r>
              <a:rPr lang="ru-RU" baseline="-25000" dirty="0" smtClean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 97% при дыхании атмосферным воздухом. Сердечные тоны ритмичные, ясные. ЧСС=150 в минуту, АД 108/55 мм рт. ст.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Живот мягкий, болезненный, глубокой пальпации не доступен из-за наличия болезненных высыпаний. Перистальтические шумы выслушиваются. </a:t>
            </a:r>
            <a:r>
              <a:rPr lang="ru-RU" dirty="0" err="1" smtClean="0">
                <a:solidFill>
                  <a:schemeClr val="tx1"/>
                </a:solidFill>
              </a:rPr>
              <a:t>Перкуторно</a:t>
            </a:r>
            <a:r>
              <a:rPr lang="ru-RU" dirty="0" smtClean="0">
                <a:solidFill>
                  <a:schemeClr val="tx1"/>
                </a:solidFill>
              </a:rPr>
              <a:t> печень +2 см из-под края реберной дуги, селезенка не пальпируется из-за болезненности мягких тканей. </a:t>
            </a:r>
          </a:p>
        </p:txBody>
      </p:sp>
    </p:spTree>
    <p:extLst>
      <p:ext uri="{BB962C8B-B14F-4D97-AF65-F5344CB8AC3E}">
        <p14:creationId xmlns:p14="http://schemas.microsoft.com/office/powerpoint/2010/main" val="225031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3452097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77634" y="2"/>
            <a:ext cx="2885415" cy="2436991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</a:t>
            </a:r>
            <a:r>
              <a:rPr lang="ru-RU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Поражение красной каймы губ и слизистой полости рта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097" y="0"/>
            <a:ext cx="3468398" cy="685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06126" y="4581130"/>
            <a:ext cx="2052228" cy="913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Эритема с формированием многочисленных пузырей</a:t>
            </a:r>
          </a:p>
        </p:txBody>
      </p:sp>
    </p:spTree>
    <p:extLst>
      <p:ext uri="{BB962C8B-B14F-4D97-AF65-F5344CB8AC3E}">
        <p14:creationId xmlns:p14="http://schemas.microsoft.com/office/powerpoint/2010/main" val="236420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658" y="1214422"/>
            <a:ext cx="6172200" cy="114300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Поражение слизистой конъюнктив и кожи век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Содержимое 4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43042" y="2786058"/>
            <a:ext cx="5500726" cy="229912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67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714356"/>
            <a:ext cx="6858000" cy="121444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Лабораторные исследования при поступлении</a:t>
            </a:r>
            <a:endParaRPr lang="ru-RU" sz="32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3000" y="2285992"/>
            <a:ext cx="6858000" cy="4572008"/>
          </a:xfrm>
        </p:spPr>
        <p:txBody>
          <a:bodyPr>
            <a:noAutofit/>
          </a:bodyPr>
          <a:lstStyle/>
          <a:p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КОС: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НОРМА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cLac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2.7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mmol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/l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;;  </a:t>
            </a:r>
            <a:endParaRPr lang="ru-RU" sz="1400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ОАМ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цвет с-ж; прозрачная; рН 5.0;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отн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пл. 1020; белка нет; глюкоза положительная (+); кетоновые тела +; эпителий плоский 2-1-3 в 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en-US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 эритроциты – единичные в 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en-US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 лейкоциты 4-6-7 + скопления в 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</a:t>
            </a:r>
            <a:r>
              <a:rPr lang="en-US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sz="14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sz="1400" b="1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Гемостазиограмма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 АЧТВ 35.3 сек.; R - 1.18; ПВ 19.1 с.; активность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протромбированного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комплекса (по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Квику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 56%; МНО 1.43; Фибриноген 5.03 г/л.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БАК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глюкоза крови 8.37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ммоль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/л; натрий 135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ммоль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/л; калий 3.85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ммоль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/л; хлориды 104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ммоль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/л; белок 81.7 мг/л</a:t>
            </a:r>
            <a:r>
              <a:rPr lang="ru-RU" sz="1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;;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билирубин общий 8.3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мкмоль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/л;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аспартатаминотрансфераза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50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Ед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/л;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аланинаминотрансфераза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15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Ед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/л.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ОАК</a:t>
            </a:r>
            <a:r>
              <a:rPr lang="ru-RU" sz="1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RBC4.3 10</a:t>
            </a:r>
            <a:r>
              <a:rPr lang="ru-RU" sz="1400" baseline="30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/л;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Нв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125 г/л; </a:t>
            </a:r>
            <a:r>
              <a:rPr lang="en-US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Ht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34.4; MCV 80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фл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 MCH29.1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пг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 MCHC363 г/дл; тромбоциты 275 х 10</a:t>
            </a:r>
            <a:r>
              <a:rPr lang="ru-RU" sz="1400" baseline="30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/л; лейкоциты 9.99 х 10</a:t>
            </a:r>
            <a:r>
              <a:rPr lang="ru-RU" sz="1400" baseline="300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/л; нейтрофилы </a:t>
            </a:r>
            <a:r>
              <a:rPr lang="ru-RU" sz="1400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палочкоядерные</a:t>
            </a:r>
            <a:r>
              <a:rPr lang="ru-RU" sz="1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44%; нейтрофилы сегментоядерные 49%;лимфоциты 6%; моноциты 1%; СОЭ 15 </a:t>
            </a:r>
          </a:p>
        </p:txBody>
      </p:sp>
    </p:spTree>
    <p:extLst>
      <p:ext uri="{BB962C8B-B14F-4D97-AF65-F5344CB8AC3E}">
        <p14:creationId xmlns:p14="http://schemas.microsoft.com/office/powerpoint/2010/main" val="285768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Поиск </a:t>
            </a:r>
            <a:r>
              <a:rPr lang="ru-RU" dirty="0" err="1" smtClean="0">
                <a:solidFill>
                  <a:srgbClr val="FF0000"/>
                </a:solidFill>
              </a:rPr>
              <a:t>тригеров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ИФА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на </a:t>
            </a:r>
            <a:r>
              <a:rPr lang="en-US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Chlamydia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pneumoniae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IgA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- 11.0; </a:t>
            </a:r>
          </a:p>
          <a:p>
            <a:r>
              <a:rPr lang="en-US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IgM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- 0.1; </a:t>
            </a:r>
            <a:r>
              <a:rPr lang="en-US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Mycoplasma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pneumoniaeIgA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64.1; </a:t>
            </a:r>
          </a:p>
          <a:p>
            <a:r>
              <a:rPr lang="en-US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IgM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0.7; </a:t>
            </a:r>
            <a:r>
              <a:rPr lang="en-US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Herpessimplex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(1, 2)</a:t>
            </a:r>
            <a:r>
              <a:rPr lang="en-US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IgM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0.1.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Антитела к вирусу Эпштейна-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Барр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IgM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отрицательные.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ИФА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16.03.2019: общий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Ig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E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23.4 IU/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ml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Бактериоскопический мазок</a:t>
            </a:r>
            <a:r>
              <a:rPr lang="ru-RU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содержимое буллы,  окраска по Грамму: грамм-положительные кокки; окраска по Романовскому: кокки; лейкоциты в небольшом количестве в п</a:t>
            </a:r>
            <a:r>
              <a:rPr lang="en-US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з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антистрептолизин-О 151 IU/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ml</a:t>
            </a:r>
            <a:endParaRPr lang="ru-RU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Прокальциотонин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5.2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нг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/мл.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244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Диагноз: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3000" y="3000372"/>
            <a:ext cx="6858000" cy="71666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Токсический эпидермальный некролиз.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Реактивный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коньюктивит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МАС: АРХЛЖ.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376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546"/>
            <a:ext cx="9144000" cy="2500306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Назначенное лечение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714620"/>
            <a:ext cx="9036496" cy="4143380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Ребенок помещен в отдельную палату на </a:t>
            </a:r>
            <a:r>
              <a:rPr lang="ru-RU" sz="3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ФЛЮИДИЗИРУЮЩУЮ КРОВАТЬ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налажен обогрев теплым стерильным воздухом.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целью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ИММУННОСУПРЕСИИ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назначен внутривенный иммуноглобулин (0,9 грамм/килограмм/сутки);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АНТИБАКТЕРИАЛЬНАЯ ТЕРАПИЯ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линезолид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30мг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ципрофлоксацин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10мг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внутривенно);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АНТИМИКОТИЧЕСКАЯ ТЕРАПИЯ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флуконазол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внутривенно);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ОБЕЗБОЛИВАНИЕ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трамадол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);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целью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ГАСТРОПРОТЕКЦИИ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омепрозол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ИНФУЗИОННАЯ ТЕРАПИЯ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глюкозо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-солевыми растворами под контролем гемодинамики, диуреза, гликемии, электролитов крови; 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Местная терапия: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ОБРАБОТКА ПОРАЖЕННЫХ ПОВЕРХНОСТЕЙ КОЖИ И СЛИЗИСТЫХ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хлоргексидином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оксикортом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метилурацилом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(красная кайма губ),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гентадексом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(в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коньюктивальный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мешок).</a:t>
            </a:r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Третьи сутки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928934"/>
            <a:ext cx="9144000" cy="345239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фоне проводимой терапии 16.03.2019 г.состояние ребенка оставалось тяжелым </a:t>
            </a:r>
            <a:r>
              <a:rPr lang="ru-RU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отрицательной динамикой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Температура тела оставалась на субфебрильных и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фебрильных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цифрах с максимальным подъёмом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 38.2</a:t>
            </a:r>
            <a:r>
              <a:rPr lang="ru-RU" baseline="3000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ru-RU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Ребенок оставался в сознании, доступным контакту. Периодически был </a:t>
            </a:r>
            <a:r>
              <a:rPr lang="ru-RU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беспокоен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все манипуляции реагировал болезненно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отказался от еды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питья. Мочеиспускание стало болезненным.</a:t>
            </a:r>
          </a:p>
          <a:p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Отмечалось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нарастание сыпи</a:t>
            </a:r>
            <a:r>
              <a:rPr lang="ru-RU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Кожные покровы всей поверхности тела ярко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гипиремированы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эритематозная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сыпь – с тенденцией к слиянию, множественные пузыри  с вялой покрышкой в диаметре до 10 см, в области спины, ушных раковин, лица, шеи, стоп– вскрывшиеся. На коже полового члена - эрозия. Содержимое пузырей серозное. Эрозии болезненные. Общая площадь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эрозированной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поверхности составила 10%.Сохранялся положительный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псевдосиндром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Никольского. Красная кайма губ с корочками, отекшая. Слизистая полости рта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розовая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отечная, на слизистой множественные </a:t>
            </a:r>
            <a:r>
              <a:rPr lang="ru-RU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афтозные</a:t>
            </a:r>
            <a:r>
              <a:rPr lang="ru-RU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высыпания. Язык обложен серо-грязным налетом.</a:t>
            </a:r>
          </a:p>
          <a:p>
            <a:endParaRPr lang="ru-RU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Распространённая сливающаяся эритема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Содержимое 3"/>
          <p:cNvPicPr>
            <a:picLocks noGrp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85992"/>
            <a:ext cx="4391918" cy="4023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5"/>
          <p:cNvPicPr>
            <a:picLocks noGrp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9" y="2214554"/>
            <a:ext cx="4176464" cy="40227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92403" y="571480"/>
            <a:ext cx="6858000" cy="128588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Близкие родственники</a:t>
            </a:r>
            <a:endParaRPr lang="ru-RU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143000" y="2428869"/>
            <a:ext cx="6858000" cy="3929090"/>
          </a:xfrm>
        </p:spPr>
        <p:txBody>
          <a:bodyPr>
            <a:noAutofit/>
          </a:bodyPr>
          <a:lstStyle/>
          <a:p>
            <a:pPr lvl="0"/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синдром </a:t>
            </a:r>
            <a:r>
              <a:rPr lang="ru-RU" sz="24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Стивенса-Джонсона</a:t>
            </a:r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(ССД 1922г.) –поражение кожи менее 10% поверхности тела;</a:t>
            </a:r>
          </a:p>
          <a:p>
            <a:r>
              <a:rPr lang="ru-RU" sz="24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промежуточная форма ССД/ТЭН </a:t>
            </a:r>
            <a:r>
              <a:rPr lang="ru-RU" sz="2400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(поражение 10–30% кожи).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токсический эпидермальный некролиз </a:t>
            </a:r>
            <a:r>
              <a:rPr lang="ru-RU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(ТЭН, синдром </a:t>
            </a:r>
            <a:r>
              <a:rPr lang="ru-RU" sz="2400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Лайелла</a:t>
            </a:r>
            <a:r>
              <a:rPr lang="ru-RU" sz="24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1956г.) – более 30% поверхности тела;</a:t>
            </a:r>
          </a:p>
        </p:txBody>
      </p:sp>
    </p:spTree>
    <p:extLst>
      <p:ext uri="{BB962C8B-B14F-4D97-AF65-F5344CB8AC3E}">
        <p14:creationId xmlns:p14="http://schemas.microsoft.com/office/powerpoint/2010/main" val="266905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674"/>
            <a:ext cx="9144000" cy="689682"/>
          </a:xfrm>
        </p:spPr>
        <p:txBody>
          <a:bodyPr>
            <a:noAutofit/>
          </a:bodyPr>
          <a:lstStyle/>
          <a:p>
            <a:endParaRPr lang="ru-RU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0166" y="1214422"/>
            <a:ext cx="6286544" cy="39290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340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285860"/>
            <a:ext cx="9144000" cy="714380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коррекция лечения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928934"/>
            <a:ext cx="9144000" cy="3929066"/>
          </a:xfrm>
        </p:spPr>
        <p:txBody>
          <a:bodyPr>
            <a:normAutofit fontScale="47500" lnSpcReduction="20000"/>
          </a:bodyPr>
          <a:lstStyle/>
          <a:p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продолжена терапия иммуноглобулином внутривенно(0,6 г/кг/сутки). </a:t>
            </a:r>
          </a:p>
          <a:p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целью усиления </a:t>
            </a:r>
            <a:r>
              <a:rPr lang="ru-RU" sz="34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иммуносупресии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назначена </a:t>
            </a:r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ПУЛЬС-ТЕРАПИЯ МЕТИЛПРЕДНИЗОЛОНОМ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(500 мг внутривенно 2 раза в сутки). </a:t>
            </a:r>
          </a:p>
          <a:p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Установлен </a:t>
            </a:r>
            <a:r>
              <a:rPr lang="ru-RU" sz="34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назо-гастральный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зонд и начато </a:t>
            </a:r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ЭНТЕРАЛЬНОЕ КОРМЛЕНИЕ СМЕСЬЮ «ЭНТЕРОЛИН»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Проведена катетеризация мочевого пузыря, центральной вены, артерии, </a:t>
            </a:r>
          </a:p>
          <a:p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начата </a:t>
            </a:r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СЕДАТИВНАЯ ТЕРАПИЯ 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виде пролонгированной </a:t>
            </a:r>
            <a:r>
              <a:rPr lang="ru-RU" sz="34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инфузии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34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диазепама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и морфина с отменой </a:t>
            </a:r>
            <a:r>
              <a:rPr lang="ru-RU" sz="34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трамадола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продолжена </a:t>
            </a:r>
            <a:r>
              <a:rPr lang="ru-RU" sz="34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инфузионная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терапия под контролем гемодинамики, диуреза, </a:t>
            </a:r>
            <a:r>
              <a:rPr lang="ru-RU" sz="34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гликемии,электролитов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 общей анестезией произведено удаление </a:t>
            </a:r>
            <a:r>
              <a:rPr lang="ru-RU" sz="3400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некротизированных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лоскутов эпидермиса</a:t>
            </a:r>
            <a:r>
              <a:rPr lang="ru-RU" sz="34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НАЛОЖЕНА 4Д ПОВЯЗКА НА ЭРОЗИРОВАННУЮ ПОВЕРХНОСТЬ</a:t>
            </a:r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sz="34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 результате проводимой терапии состояние ребенка стабилизировалось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57364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Динамика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-19990" y="1928802"/>
            <a:ext cx="9036496" cy="4785182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4-х суток нахождения пациента в ОРИТ, стабилизировалась клиническая дерматологическая картина.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Уменьшился болевой синдром</a:t>
            </a:r>
            <a:endParaRPr lang="ru-RU" b="1" dirty="0" smtClean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РЕГРЕСС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кожных поражений был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МЕДЛЕННЫМ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вначале прекратилась отслойка эпидермиса,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исчезла тенденция к слиянию пузырей, хотя мелкие пузыри (до 3 мм в диаметре) сохранялись в течение 10 суток с момента госпитализации.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месте мелких пузырей стали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появляться корочки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далее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крупно-пластинчатое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шелушение с полным восстановлением кожного покрова.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на больших эрозивных поверхностях возникли очаги некроза,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Эрозивные поверхности с участками некроза покрылись сухим струпом с последующим отторжением последнего и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эпителизацией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пораженной поверхности. Произошло полное восстановление кожи и слизистых без дефектов и рубцов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0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1500198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Очаги некроза на фоне угасающей эритемы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71604" y="2357430"/>
            <a:ext cx="5143536" cy="34290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947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4718" y="214290"/>
            <a:ext cx="9144000" cy="142876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Процесс репарации: крупно – пластинчатое шелушение, отторжение плотных некротических корок.</a:t>
            </a:r>
            <a:endParaRPr lang="ru-RU" sz="32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3888432" cy="4824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Содержимое 5"/>
          <p:cNvPicPr>
            <a:picLocks noGrp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72816"/>
            <a:ext cx="4104456" cy="48245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481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071546"/>
            <a:ext cx="8805664" cy="1357322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Динамика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3000372"/>
            <a:ext cx="9144000" cy="3740996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ОФТАЛЬМОЛОГИЧЕСКИЕ ПРОЯВЛЕНИЯ</a:t>
            </a:r>
            <a:r>
              <a:rPr lang="ru-RU" b="1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На вторые сутки - выраженный отек век (не открывает глаза). При размыкании век: </a:t>
            </a:r>
            <a:r>
              <a:rPr lang="ru-RU" b="1" dirty="0" err="1" smtClean="0">
                <a:solidFill>
                  <a:schemeClr val="tx1"/>
                </a:solidFill>
              </a:rPr>
              <a:t>хемоз</a:t>
            </a:r>
            <a:r>
              <a:rPr lang="ru-RU" b="1" dirty="0" smtClean="0">
                <a:solidFill>
                  <a:schemeClr val="tx1"/>
                </a:solidFill>
              </a:rPr>
              <a:t> конъюнктивы, слизисто-гнойное отделяемое, слизистая оболочка легко отделяется с обнажением </a:t>
            </a:r>
            <a:r>
              <a:rPr lang="ru-RU" b="1" dirty="0" err="1" smtClean="0">
                <a:solidFill>
                  <a:schemeClr val="tx1"/>
                </a:solidFill>
              </a:rPr>
              <a:t>эрозированной</a:t>
            </a:r>
            <a:r>
              <a:rPr lang="ru-RU" b="1" dirty="0" smtClean="0">
                <a:solidFill>
                  <a:schemeClr val="tx1"/>
                </a:solidFill>
              </a:rPr>
              <a:t> поверхности, роговицы прозрачные. Конъюнктивальные спайки между конъюнктивой век и глазной поверхностью. Разъединение спаек выполнялось ежедневно. Через 7 дней пациент самостоятельно частично открывал правый глаз, на следующий день-левый глаз.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ОФТАЛЬМОЛОГИЧЕСКИЙ СТАТУС ПРИ ВЫПИСКЕ: </a:t>
            </a:r>
            <a:r>
              <a:rPr lang="ru-RU" b="1" dirty="0" smtClean="0">
                <a:solidFill>
                  <a:schemeClr val="tx1"/>
                </a:solidFill>
              </a:rPr>
              <a:t>острота зрения правый глаз 1,0, левый глаз 1,0. </a:t>
            </a:r>
            <a:r>
              <a:rPr lang="ru-RU" b="1" dirty="0" err="1" smtClean="0">
                <a:solidFill>
                  <a:schemeClr val="tx1"/>
                </a:solidFill>
              </a:rPr>
              <a:t>Биомикроскопия</a:t>
            </a:r>
            <a:r>
              <a:rPr lang="ru-RU" b="1" dirty="0" smtClean="0">
                <a:solidFill>
                  <a:schemeClr val="tx1"/>
                </a:solidFill>
              </a:rPr>
              <a:t>: </a:t>
            </a:r>
            <a:r>
              <a:rPr lang="ru-RU" b="1" dirty="0" err="1" smtClean="0">
                <a:solidFill>
                  <a:schemeClr val="tx1"/>
                </a:solidFill>
              </a:rPr>
              <a:t>ОИ-конъюнктива</a:t>
            </a:r>
            <a:r>
              <a:rPr lang="ru-RU" b="1" dirty="0" smtClean="0">
                <a:solidFill>
                  <a:schemeClr val="tx1"/>
                </a:solidFill>
              </a:rPr>
              <a:t> бледно-розовая, роговица прозрачная, блестящая, лимб серый </a:t>
            </a:r>
            <a:r>
              <a:rPr lang="ru-RU" b="1" dirty="0" err="1" smtClean="0">
                <a:solidFill>
                  <a:schemeClr val="tx1"/>
                </a:solidFill>
              </a:rPr>
              <a:t>контурирован</a:t>
            </a:r>
            <a:r>
              <a:rPr lang="ru-RU" b="1" dirty="0" smtClean="0">
                <a:solidFill>
                  <a:schemeClr val="tx1"/>
                </a:solidFill>
              </a:rPr>
              <a:t>, передняя камера средней глубины, влага прозрачная, радужная оболочка в рисунке и цвете не изменена, зрачок круглый, реакция на свет хорошая. Глазное дно: ОИ-ДЗН бледно-розовые, границы четкие, ход сосудов обычный. Сетчатка без очаговых изменений.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9512" y="642918"/>
            <a:ext cx="8805664" cy="2071702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Динамика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214554"/>
            <a:ext cx="9144000" cy="416677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 лабораторном мониторинге отмечалось: 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лейкопения с </a:t>
            </a:r>
            <a:r>
              <a:rPr lang="ru-RU" b="1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нейтрофильным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сдвигом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лейкоцитарной формулы влево в течение трех суток (с третьих по пятые сутки), с максимальным снижением лейкоцитов 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 2,6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10</a:t>
            </a:r>
            <a:r>
              <a:rPr lang="ru-RU" b="1" baseline="3000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/л.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Максимальный подъем  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ЦРБ (81,7 )</a:t>
            </a:r>
          </a:p>
          <a:p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прокальцитонина ( 5,2 </a:t>
            </a:r>
            <a:r>
              <a:rPr lang="ru-RU" b="1" dirty="0" err="1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нг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/мл).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Биохимические показатели крови (билирубин, мочевина,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креатинин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ионограмма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), показатели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коагулограммы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оставались в пределах возрастной нормы</a:t>
            </a:r>
            <a:r>
              <a:rPr lang="ru-RU" b="1" dirty="0" smtClean="0">
                <a:solidFill>
                  <a:srgbClr val="00B05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 время всего нахождения ребенка в стационаре.</a:t>
            </a:r>
          </a:p>
          <a:p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362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71546"/>
            <a:ext cx="9144000" cy="1571636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Проведенное лечение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928934"/>
            <a:ext cx="9144000" cy="3929066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ВНУТРИВЕННЫЕ ИММУНОГЛОБУЛИНЫ 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течение 3-х суток в суммарной дозе 57 грамм (2, 2 г/кг);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пульс-терапия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МЕТИЛПРЕДНИЗОЛОНОМ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по 500 мг 2 раза в сутки в течение 3-х дней и продолженная в дозе 100 мг/сутки в течение 7 дней, 2мг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- 4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1мг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- 4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., 0,5мг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- 2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АБ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линезолид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30 мг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.,,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колистатом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120000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ЕД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кг</a:t>
            </a:r>
            <a:r>
              <a:rPr lang="en-US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/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сут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АНТИМИКОТИЧЕСКАЯ ТЕРАПИЯ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внутривенным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флуконазолом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ИНФУЗИОННАЯ ТЕРАПИЯ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глюкозо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-солевыми растворами, альбумином с целью коррекции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гипопротеинемии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ЭНТЕРАЛЬНОЕ ПИТАНИЕ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через зонд (с постепенным наращиванием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калоража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до 80 ккал/кг/сутки);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СЕДАТИВНАЯ И ОБЕЗБОЛИВАЮЩАЯ ТЕРАПИЯ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– морфин,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диазепам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;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КАРДИОТОНИЧЕСКАЯ ТЕРАПИЯ 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дофамином 5-10 мкг/кг/мин.;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МЕСТНАЯ ТЕРАПИЯ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обработка пораженных поверхностей растворами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хлоргексидина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оксикорта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метилурацила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корнигеля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левомицетина.</a:t>
            </a:r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</a:t>
            </a:r>
            <a:r>
              <a:rPr lang="ru-RU" sz="2800" dirty="0" smtClean="0">
                <a:solidFill>
                  <a:srgbClr val="C00000"/>
                </a:solidFill>
              </a:rPr>
              <a:t>Бактериологический мониторинг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При поступлении </a:t>
            </a:r>
            <a:r>
              <a:rPr lang="ru-RU" dirty="0" err="1" smtClean="0">
                <a:solidFill>
                  <a:schemeClr val="tx1"/>
                </a:solidFill>
              </a:rPr>
              <a:t>культуральный</a:t>
            </a:r>
            <a:r>
              <a:rPr lang="ru-RU" dirty="0" smtClean="0">
                <a:solidFill>
                  <a:schemeClr val="tx1"/>
                </a:solidFill>
              </a:rPr>
              <a:t> анализ с </a:t>
            </a:r>
            <a:r>
              <a:rPr lang="ru-RU" dirty="0" err="1" smtClean="0">
                <a:solidFill>
                  <a:schemeClr val="tx1"/>
                </a:solidFill>
              </a:rPr>
              <a:t>эрозированных</a:t>
            </a:r>
            <a:r>
              <a:rPr lang="ru-RU" dirty="0" smtClean="0">
                <a:solidFill>
                  <a:schemeClr val="tx1"/>
                </a:solidFill>
              </a:rPr>
              <a:t> поверхностей – стерилен.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20.03.2019 зев, кайма губ – </a:t>
            </a:r>
            <a:r>
              <a:rPr lang="en-US" dirty="0" smtClean="0">
                <a:solidFill>
                  <a:schemeClr val="tx1"/>
                </a:solidFill>
              </a:rPr>
              <a:t>Streptococcus </a:t>
            </a:r>
            <a:r>
              <a:rPr lang="en-US" dirty="0" err="1" smtClean="0">
                <a:solidFill>
                  <a:schemeClr val="tx1"/>
                </a:solidFill>
              </a:rPr>
              <a:t>mitis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Кожа и эрозии полового члена </a:t>
            </a:r>
            <a:r>
              <a:rPr lang="en-US" dirty="0" smtClean="0">
                <a:solidFill>
                  <a:schemeClr val="tx1"/>
                </a:solidFill>
              </a:rPr>
              <a:t>Staphylococcus </a:t>
            </a:r>
            <a:r>
              <a:rPr lang="en-US" dirty="0" err="1" smtClean="0">
                <a:solidFill>
                  <a:schemeClr val="tx1"/>
                </a:solidFill>
              </a:rPr>
              <a:t>epidermidis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22.03.2019 Слизистая полости рта -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Klebsiella</a:t>
            </a:r>
            <a:r>
              <a:rPr lang="en-US" dirty="0" smtClean="0">
                <a:solidFill>
                  <a:schemeClr val="tx1"/>
                </a:solidFill>
              </a:rPr>
              <a:t> pneumonia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мультирезистентный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штам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Поверхность кожи лица - </a:t>
            </a:r>
            <a:r>
              <a:rPr lang="en-US" dirty="0" err="1" smtClean="0">
                <a:solidFill>
                  <a:schemeClr val="tx1"/>
                </a:solidFill>
              </a:rPr>
              <a:t>Klebsiella</a:t>
            </a:r>
            <a:r>
              <a:rPr lang="en-US" dirty="0" smtClean="0">
                <a:solidFill>
                  <a:schemeClr val="tx1"/>
                </a:solidFill>
              </a:rPr>
              <a:t> pneumonia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мультирезистентный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штам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Бактериологический посев крови на стерильность – отрицательный</a:t>
            </a:r>
          </a:p>
          <a:p>
            <a:r>
              <a:rPr lang="ru-RU" dirty="0" err="1" smtClean="0">
                <a:solidFill>
                  <a:schemeClr val="tx1"/>
                </a:solidFill>
              </a:rPr>
              <a:t>Культуральный</a:t>
            </a:r>
            <a:r>
              <a:rPr lang="ru-RU" dirty="0" smtClean="0">
                <a:solidFill>
                  <a:schemeClr val="tx1"/>
                </a:solidFill>
              </a:rPr>
              <a:t> мониторинг постельного белья - отрицательный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Выводы. Основные принципы ведения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28700" y="3714752"/>
            <a:ext cx="7315200" cy="299084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Обязательная госпитализация.</a:t>
            </a:r>
          </a:p>
          <a:p>
            <a:pPr lvl="0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Место госпитализации выбирается исходя из степени поражения и структуры стационара. После оценки тяжести поражения определяется место лечения пациента (ожоговое, дерматологическое, отделение интенсивной терапии). Однако, учитывая волнообразность течения заболевания, рациональна госпитализация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отделение интенсивной терапии,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независимо от степени поражения</a:t>
            </a:r>
          </a:p>
          <a:p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" y="642918"/>
            <a:ext cx="6573644" cy="193794"/>
          </a:xfrm>
        </p:spPr>
        <p:txBody>
          <a:bodyPr>
            <a:noAutofit/>
          </a:bodyPr>
          <a:lstStyle/>
          <a:p>
            <a:pPr algn="r"/>
            <a:r>
              <a:rPr lang="ru-RU" sz="6600" b="1" u="sng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     Актуальность</a:t>
            </a:r>
            <a:r>
              <a:rPr lang="ru-RU" sz="66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ru-RU" sz="66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960" y="2500306"/>
            <a:ext cx="9144000" cy="2507295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высокая летальность </a:t>
            </a:r>
            <a:r>
              <a:rPr lang="en-US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TEN</a:t>
            </a: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(от </a:t>
            </a: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25% до 30%), </a:t>
            </a:r>
            <a:endParaRPr lang="ru-RU" sz="2100" b="1" dirty="0" smtClean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21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малоизученность</a:t>
            </a: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</a:p>
          <a:p>
            <a:pPr>
              <a:buFont typeface="Wingdings" pitchFamily="2" charset="2"/>
              <a:buChar char="Ø"/>
            </a:pP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отсутствия </a:t>
            </a:r>
            <a:r>
              <a:rPr lang="ru-RU" sz="2100" b="1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критериальных</a:t>
            </a: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этиологических </a:t>
            </a: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признаков </a:t>
            </a:r>
          </a:p>
          <a:p>
            <a:pPr>
              <a:buFont typeface="Wingdings" pitchFamily="2" charset="2"/>
              <a:buChar char="Ø"/>
            </a:pP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отсутствия </a:t>
            </a:r>
            <a:r>
              <a:rPr lang="ru-RU" sz="2100" b="1" dirty="0" err="1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консенсусных</a:t>
            </a: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методик ведения </a:t>
            </a: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пациентов </a:t>
            </a:r>
          </a:p>
          <a:p>
            <a:pPr>
              <a:buFont typeface="Wingdings" pitchFamily="2" charset="2"/>
              <a:buChar char="Ø"/>
            </a:pP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встречается </a:t>
            </a: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редко: не </a:t>
            </a: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  <a:sym typeface="Symbol"/>
              </a:rPr>
              <a:t></a:t>
            </a: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 случаев/миллион человеко-лет для всех </a:t>
            </a:r>
            <a:r>
              <a:rPr lang="ru-RU" sz="21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рас, возрастов </a:t>
            </a:r>
            <a:r>
              <a:rPr lang="ru-RU" sz="2100" b="1" dirty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обоих полов.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82252" y="865967"/>
            <a:ext cx="1890261" cy="420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who's </a:t>
            </a:r>
            <a:r>
              <a:rPr lang="en-US" sz="3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who</a:t>
            </a:r>
            <a:r>
              <a:rPr lang="ru-RU" sz="32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?</a:t>
            </a:r>
            <a:endParaRPr lang="ru-RU" sz="3200" b="1" dirty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-30294" y="6009195"/>
            <a:ext cx="9189234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Roujeau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JC, Kelly JP, </a:t>
            </a:r>
            <a:r>
              <a:rPr lang="en-US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Naldi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L, et al. Medication use and the risk of Stevens-Johnson syndrome or toxic epidermal </a:t>
            </a:r>
            <a:r>
              <a:rPr lang="en-US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necrolysis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. N </a:t>
            </a:r>
            <a:r>
              <a:rPr lang="en-US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Engl</a:t>
            </a:r>
            <a:r>
              <a:rPr lang="en-US" b="1" dirty="0">
                <a:latin typeface="Tahoma" pitchFamily="34" charset="0"/>
                <a:ea typeface="Tahoma" pitchFamily="34" charset="0"/>
                <a:cs typeface="Tahoma" pitchFamily="34" charset="0"/>
              </a:rPr>
              <a:t> J Med. 1995;333:1600-1608</a:t>
            </a:r>
            <a:endParaRPr lang="ru-RU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28700" y="1428737"/>
            <a:ext cx="7315200" cy="121444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Выводы. Основные принципы ведения.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786058"/>
            <a:ext cx="8892480" cy="359527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Выяснение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причины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возникновения ТЭН и отмена всех препаратов, которые могут быть причиной данной патологии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Местное лечение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поврежденных участков кожи и слизистых. Необходима ежедневная оценка состояния кожных покровов и слизистых. При необходимости – несколько раз в день.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Поддержание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температурного гомеостаза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этой целью используют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флюидизирующие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кровати, обогрев одеялами, подающими теплый стерильный воздух. Температура в помещении должна быть 30-32</a:t>
            </a:r>
            <a:r>
              <a:rPr lang="ru-RU" b="1" baseline="30000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0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для предотвращения потерь тепла с поверхности кожи и слизистых</a:t>
            </a:r>
            <a:endParaRPr lang="ru-RU" b="1" dirty="0">
              <a:solidFill>
                <a:schemeClr val="tx1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785794"/>
            <a:ext cx="8229600" cy="178595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Выводы. Основные принципы ведения.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3071810"/>
            <a:ext cx="9144000" cy="366955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Коррекция водно-электролитных нарушений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учетом того, что потери воды через пораженную поверхность кожи у пациентов с ТЭН на 30% меньше, чем у ожоговых пациентов</a:t>
            </a:r>
          </a:p>
          <a:p>
            <a:pPr lvl="0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 случае невозможности приема пищи через рот, необходимо использовать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назогастральный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зонд для кормления пациентов. Основная цель: обеспечение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достаточного </a:t>
            </a:r>
            <a:r>
              <a:rPr lang="ru-RU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калоража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 питательных ингредиентов, особенно белка</a:t>
            </a:r>
          </a:p>
          <a:p>
            <a:pPr lvl="0"/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Чем более обширно повреждение, тем более выражен болевой синдром. Отмечается усиление боли при обработке поврежденных поверхностей, поэтому все болезненные манипуляции производят в условиях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адекватного  обезболивания и </a:t>
            </a:r>
            <a:r>
              <a:rPr lang="ru-RU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седации</a:t>
            </a:r>
            <a:endParaRPr lang="ru-RU" b="1" dirty="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endParaRPr lang="ru-RU" b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1071545"/>
            <a:ext cx="9144000" cy="1214447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Выводы. Основные принципы ведения.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571744"/>
            <a:ext cx="9036496" cy="4286256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Профилактика, мониторинг и лечение суперинфекций</a:t>
            </a: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Остается </a:t>
            </a:r>
            <a:r>
              <a:rPr lang="ru-RU" sz="20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дискутабельным</a:t>
            </a: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вопрос о применении профилактической антибактериальной терапии.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 </a:t>
            </a:r>
            <a:r>
              <a:rPr lang="ru-RU" sz="2000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дискутабельно</a:t>
            </a:r>
            <a:r>
              <a:rPr lang="ru-RU" sz="2000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изоляция пациента,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стерильная обработка поверхностей,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применение местных антисептических растворов (</a:t>
            </a:r>
            <a:r>
              <a:rPr lang="ru-RU" sz="2000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хлоргексидин</a:t>
            </a:r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нитрат серебра). 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При появлении признаков инфекции назначение антибактериальных препаратов предусматривает учет результатов антибиотикорезистентности, данные микробиологического паспорта отделения.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028700" y="2071678"/>
            <a:ext cx="7315200" cy="4633922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Очень </a:t>
            </a:r>
            <a:r>
              <a:rPr lang="ru-RU" b="1" dirty="0" err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дискутабельно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применение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специфической терапии</a:t>
            </a:r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  <a:p>
            <a:pPr lvl="0"/>
            <a:r>
              <a:rPr lang="ru-RU" b="1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Существует мало доказательных и много противоречивых данных об эффективности методов лечения, касающихся системной кортикостероидной терапии, внутривенных иммуноглобулинов,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циклоспорина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плазмафереза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моноклональных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антител, фактора некроза опухоли.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080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1643074"/>
          </a:xfrm>
        </p:spPr>
        <p:txBody>
          <a:bodyPr/>
          <a:lstStyle/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Выводы. Основные принципы ведения.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500306"/>
            <a:ext cx="9144000" cy="316094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Лечение ребенка с токсическим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эпидермолизом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требует </a:t>
            </a:r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МУЛЬТИДИСЦИПЛИНАРНОГО ПОДХОДА 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 привлечением специалистов разного профиля (офтальмологов, дерматологов, гинекологов, урологов и т.д.). 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СОГЛАСОВАННАЯ РАБОТА КОМАНДЫ ВРАЧЕЙ.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57150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Залог успеха</a:t>
            </a:r>
            <a:endParaRPr lang="ru-RU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МОИ ДОКУМЕНТЫ 23.04.2018\ФОТО РАБОТА\отделение 2015\P10606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607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WordArt 6"/>
          <p:cNvSpPr>
            <a:spLocks noChangeArrowheads="1" noChangeShapeType="1" noTextEdit="1"/>
          </p:cNvSpPr>
          <p:nvPr/>
        </p:nvSpPr>
        <p:spPr bwMode="auto">
          <a:xfrm>
            <a:off x="0" y="188915"/>
            <a:ext cx="9144000" cy="22320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ysClr val="windowText" lastClr="000000"/>
                  </a:solidFill>
                  <a:round/>
                  <a:headEnd/>
                  <a:tailEnd/>
                </a:ln>
                <a:solidFill>
                  <a:srgbClr val="92D050"/>
                </a:solidFill>
                <a:latin typeface="Impact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62304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Патогенез (о чем договорились)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Хотя существует общее соглашение о том, что синдром </a:t>
            </a:r>
            <a:r>
              <a:rPr lang="ru-RU" sz="2000" dirty="0" err="1" smtClean="0">
                <a:solidFill>
                  <a:schemeClr val="tx1"/>
                </a:solidFill>
              </a:rPr>
              <a:t>Стивенса</a:t>
            </a:r>
            <a:r>
              <a:rPr lang="ru-RU" sz="2000" dirty="0" smtClean="0">
                <a:solidFill>
                  <a:schemeClr val="tx1"/>
                </a:solidFill>
              </a:rPr>
              <a:t>-Джонсона (ССД) и токсический </a:t>
            </a:r>
            <a:r>
              <a:rPr lang="ru-RU" sz="2000" dirty="0" err="1" smtClean="0">
                <a:solidFill>
                  <a:schemeClr val="tx1"/>
                </a:solidFill>
              </a:rPr>
              <a:t>эпидермальный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некролиз</a:t>
            </a:r>
            <a:r>
              <a:rPr lang="ru-RU" sz="2000" dirty="0" smtClean="0">
                <a:solidFill>
                  <a:schemeClr val="tx1"/>
                </a:solidFill>
              </a:rPr>
              <a:t> (TEN) являются результатом иммунологического ответа, точный патофизиологический механизм взаимодействия между лекарственными средствами, их метаболитами, вирусами, цитокинами, лимфоцитами, генетической предрасположенностью, </a:t>
            </a:r>
            <a:r>
              <a:rPr lang="ru-RU" sz="2000" dirty="0" err="1" smtClean="0">
                <a:solidFill>
                  <a:schemeClr val="tx1"/>
                </a:solidFill>
              </a:rPr>
              <a:t>фармакогеномикой</a:t>
            </a:r>
            <a:r>
              <a:rPr lang="ru-RU" sz="2000" dirty="0" smtClean="0">
                <a:solidFill>
                  <a:schemeClr val="tx1"/>
                </a:solidFill>
              </a:rPr>
              <a:t> и </a:t>
            </a:r>
            <a:r>
              <a:rPr lang="ru-RU" sz="2000" dirty="0" err="1" smtClean="0">
                <a:solidFill>
                  <a:schemeClr val="tx1"/>
                </a:solidFill>
              </a:rPr>
              <a:t>апоптозом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</a:rPr>
              <a:t>кератиноцитов</a:t>
            </a:r>
            <a:r>
              <a:rPr lang="ru-RU" sz="2000" dirty="0" smtClean="0">
                <a:solidFill>
                  <a:schemeClr val="tx1"/>
                </a:solidFill>
              </a:rPr>
              <a:t> не  полностью выяснен.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08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Патогенез (о чем договорились</a:t>
            </a:r>
            <a:r>
              <a:rPr lang="ru-RU" dirty="0" smtClean="0">
                <a:solidFill>
                  <a:schemeClr val="tx1"/>
                </a:solidFill>
              </a:rPr>
              <a:t>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28700" y="2971800"/>
            <a:ext cx="7315200" cy="3600472"/>
          </a:xfrm>
        </p:spPr>
        <p:txBody>
          <a:bodyPr>
            <a:noAutofit/>
          </a:bodyPr>
          <a:lstStyle/>
          <a:p>
            <a:r>
              <a:rPr lang="ru-RU" sz="1400" dirty="0" smtClean="0">
                <a:solidFill>
                  <a:schemeClr val="tx1"/>
                </a:solidFill>
              </a:rPr>
              <a:t>Как ССД, так и TEN характеризуются отделением эпидермиса от папиллярной дермы на </a:t>
            </a:r>
            <a:r>
              <a:rPr lang="ru-RU" sz="1400" dirty="0" err="1" smtClean="0">
                <a:solidFill>
                  <a:schemeClr val="tx1"/>
                </a:solidFill>
              </a:rPr>
              <a:t>эпидермально-дермальном</a:t>
            </a:r>
            <a:r>
              <a:rPr lang="ru-RU" sz="1400" dirty="0" smtClean="0">
                <a:solidFill>
                  <a:schemeClr val="tx1"/>
                </a:solidFill>
              </a:rPr>
              <a:t> узле, проявляющимся как </a:t>
            </a:r>
            <a:r>
              <a:rPr lang="ru-RU" sz="1400" dirty="0" err="1" smtClean="0">
                <a:solidFill>
                  <a:schemeClr val="tx1"/>
                </a:solidFill>
              </a:rPr>
              <a:t>папуломакулярная</a:t>
            </a:r>
            <a:r>
              <a:rPr lang="ru-RU" sz="1400" dirty="0" smtClean="0">
                <a:solidFill>
                  <a:schemeClr val="tx1"/>
                </a:solidFill>
              </a:rPr>
              <a:t> сыпь и буллы в результате </a:t>
            </a:r>
            <a:r>
              <a:rPr lang="ru-RU" sz="1400" dirty="0" err="1" smtClean="0">
                <a:solidFill>
                  <a:schemeClr val="tx1"/>
                </a:solidFill>
              </a:rPr>
              <a:t>апоптоза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кератиноцитов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err="1" smtClean="0">
                <a:solidFill>
                  <a:schemeClr val="tx1"/>
                </a:solidFill>
              </a:rPr>
              <a:t>Апоптоз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 err="1" smtClean="0">
                <a:solidFill>
                  <a:schemeClr val="tx1"/>
                </a:solidFill>
              </a:rPr>
              <a:t>кератиноцитов</a:t>
            </a:r>
            <a:r>
              <a:rPr lang="ru-RU" sz="1400" dirty="0" smtClean="0">
                <a:solidFill>
                  <a:schemeClr val="tx1"/>
                </a:solidFill>
              </a:rPr>
              <a:t>, опосредованный цитотоксическими Т-лимфоцитами (CD8) при ССД и TENS, модулируется плазменной TNF-альфа и интерфероном-гамма, которые повышаются у пациентов с ССД и TEN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 В настоящее время предполагается, что этот процесс происходит через 3 возможных пути: </a:t>
            </a:r>
          </a:p>
          <a:p>
            <a:pPr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1. взаимодействие </a:t>
            </a:r>
            <a:r>
              <a:rPr lang="ru-RU" sz="1400" dirty="0" err="1" smtClean="0">
                <a:solidFill>
                  <a:schemeClr val="tx1"/>
                </a:solidFill>
              </a:rPr>
              <a:t>Fas-Fas-лиганда</a:t>
            </a:r>
            <a:r>
              <a:rPr lang="ru-RU" sz="1400" dirty="0" smtClean="0">
                <a:solidFill>
                  <a:schemeClr val="tx1"/>
                </a:solidFill>
              </a:rPr>
              <a:t>; </a:t>
            </a:r>
          </a:p>
          <a:p>
            <a:pPr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2. </a:t>
            </a:r>
            <a:r>
              <a:rPr lang="ru-RU" sz="1400" dirty="0" err="1" smtClean="0">
                <a:solidFill>
                  <a:schemeClr val="tx1"/>
                </a:solidFill>
              </a:rPr>
              <a:t>перфорин</a:t>
            </a:r>
            <a:r>
              <a:rPr lang="ru-RU" sz="1400" dirty="0" smtClean="0">
                <a:solidFill>
                  <a:schemeClr val="tx1"/>
                </a:solidFill>
              </a:rPr>
              <a:t> / </a:t>
            </a:r>
            <a:r>
              <a:rPr lang="ru-RU" sz="1400" dirty="0" err="1" smtClean="0">
                <a:solidFill>
                  <a:schemeClr val="tx1"/>
                </a:solidFill>
              </a:rPr>
              <a:t>гранзим</a:t>
            </a:r>
            <a:r>
              <a:rPr lang="ru-RU" sz="1400" dirty="0" smtClean="0">
                <a:solidFill>
                  <a:schemeClr val="tx1"/>
                </a:solidFill>
              </a:rPr>
              <a:t> B; </a:t>
            </a:r>
          </a:p>
          <a:p>
            <a:pPr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3.  </a:t>
            </a:r>
            <a:r>
              <a:rPr lang="ru-RU" sz="1400" dirty="0" err="1" smtClean="0">
                <a:solidFill>
                  <a:schemeClr val="tx1"/>
                </a:solidFill>
              </a:rPr>
              <a:t>гранулизин-опосредованный</a:t>
            </a:r>
            <a:endParaRPr lang="ru-RU" sz="1400" dirty="0" smtClean="0">
              <a:solidFill>
                <a:schemeClr val="tx1"/>
              </a:solidFill>
            </a:endParaRPr>
          </a:p>
          <a:p>
            <a:r>
              <a:rPr lang="ru-RU" sz="1400" dirty="0" smtClean="0">
                <a:solidFill>
                  <a:schemeClr val="tx1"/>
                </a:solidFill>
              </a:rPr>
              <a:t>Основной путь, как полагают, это </a:t>
            </a:r>
            <a:r>
              <a:rPr lang="ru-RU" sz="1400" dirty="0" err="1" smtClean="0">
                <a:solidFill>
                  <a:schemeClr val="tx1"/>
                </a:solidFill>
              </a:rPr>
              <a:t>гранулозин</a:t>
            </a:r>
            <a:r>
              <a:rPr lang="ru-RU" sz="1400" dirty="0" smtClean="0">
                <a:solidFill>
                  <a:schemeClr val="tx1"/>
                </a:solidFill>
              </a:rPr>
              <a:t> опосредованный</a:t>
            </a:r>
          </a:p>
          <a:p>
            <a:r>
              <a:rPr lang="ru-RU" sz="1400" dirty="0" smtClean="0">
                <a:solidFill>
                  <a:schemeClr val="tx1"/>
                </a:solidFill>
              </a:rPr>
              <a:t>В зависимости от генетической предрасположенности пациента и / или типа лекарственного средства, провоцирующего иммунологический ответ, может наблюдаться несколько путей.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46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857364"/>
            <a:ext cx="7315200" cy="715963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           Триггеры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C00000"/>
                </a:solidFill>
              </a:rPr>
              <a:t>1. Инфекция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• Инфекции верхних дыхательных путей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• Фарингит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• Средний отит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• Пневмония, вызванная </a:t>
            </a:r>
            <a:r>
              <a:rPr lang="ru-RU" dirty="0" err="1" smtClean="0">
                <a:solidFill>
                  <a:schemeClr val="tx1"/>
                </a:solidFill>
              </a:rPr>
              <a:t>Mycoplasma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pneumoniae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• Герпес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• Вирус Эпштейн-</a:t>
            </a:r>
            <a:r>
              <a:rPr lang="ru-RU" dirty="0" err="1" smtClean="0">
                <a:solidFill>
                  <a:schemeClr val="tx1"/>
                </a:solidFill>
              </a:rPr>
              <a:t>Барра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• </a:t>
            </a:r>
            <a:r>
              <a:rPr lang="ru-RU" dirty="0" err="1" smtClean="0">
                <a:solidFill>
                  <a:schemeClr val="tx1"/>
                </a:solidFill>
              </a:rPr>
              <a:t>Цитомегаловирусная</a:t>
            </a:r>
            <a:r>
              <a:rPr lang="ru-RU" dirty="0" smtClean="0">
                <a:solidFill>
                  <a:schemeClr val="tx1"/>
                </a:solidFill>
              </a:rPr>
              <a:t> инфекция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rgbClr val="C00000"/>
                </a:solidFill>
              </a:rPr>
              <a:t>. Вакцинация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• Вакцинации против оспы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226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1000108"/>
            <a:ext cx="7315200" cy="1354151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Триггеры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071678"/>
            <a:ext cx="8572560" cy="4633922"/>
          </a:xfrm>
        </p:spPr>
        <p:txBody>
          <a:bodyPr/>
          <a:lstStyle/>
          <a:p>
            <a:pPr>
              <a:buNone/>
            </a:pPr>
            <a:r>
              <a:rPr lang="ru-RU" sz="1100" dirty="0" smtClean="0">
                <a:solidFill>
                  <a:srgbClr val="C00000"/>
                </a:solidFill>
              </a:rPr>
              <a:t>3</a:t>
            </a:r>
            <a:r>
              <a:rPr lang="ru-RU" sz="1200" dirty="0" smtClean="0">
                <a:solidFill>
                  <a:srgbClr val="C00000"/>
                </a:solidFill>
              </a:rPr>
              <a:t>. Медикаменты</a:t>
            </a:r>
          </a:p>
          <a:p>
            <a:pPr>
              <a:buNone/>
            </a:pPr>
            <a:r>
              <a:rPr lang="ru-RU" sz="1200" dirty="0" smtClean="0">
                <a:solidFill>
                  <a:schemeClr val="tx1"/>
                </a:solidFill>
              </a:rPr>
              <a:t>• Противосудорожные препараты (например, </a:t>
            </a:r>
            <a:r>
              <a:rPr lang="ru-RU" sz="1200" dirty="0" err="1" smtClean="0">
                <a:solidFill>
                  <a:schemeClr val="tx1"/>
                </a:solidFill>
              </a:rPr>
              <a:t>карбамазепин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фенобарбитал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фенитоин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вальпроевая</a:t>
            </a:r>
            <a:r>
              <a:rPr lang="ru-RU" sz="1200" dirty="0" smtClean="0">
                <a:solidFill>
                  <a:schemeClr val="tx1"/>
                </a:solidFill>
              </a:rPr>
              <a:t> кислота, </a:t>
            </a:r>
            <a:r>
              <a:rPr lang="ru-RU" sz="1200" dirty="0" err="1" smtClean="0">
                <a:solidFill>
                  <a:schemeClr val="tx1"/>
                </a:solidFill>
              </a:rPr>
              <a:t>ламотриджин</a:t>
            </a:r>
            <a:r>
              <a:rPr lang="ru-RU" sz="1200" dirty="0" smtClean="0">
                <a:solidFill>
                  <a:schemeClr val="tx1"/>
                </a:solidFill>
              </a:rPr>
              <a:t>)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Антибиотики (например, сульфаниламиды, </a:t>
            </a:r>
            <a:r>
              <a:rPr lang="ru-RU" sz="1200" dirty="0" err="1" smtClean="0">
                <a:solidFill>
                  <a:schemeClr val="tx1"/>
                </a:solidFill>
              </a:rPr>
              <a:t>аминопенициллины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хинолоны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цефалоспорины</a:t>
            </a:r>
            <a:r>
              <a:rPr lang="ru-RU" sz="1200" dirty="0" smtClean="0">
                <a:solidFill>
                  <a:schemeClr val="tx1"/>
                </a:solidFill>
              </a:rPr>
              <a:t>)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Противогрибковые препараты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</a:t>
            </a:r>
            <a:r>
              <a:rPr lang="ru-RU" sz="1200" dirty="0" err="1" smtClean="0">
                <a:solidFill>
                  <a:schemeClr val="tx1"/>
                </a:solidFill>
              </a:rPr>
              <a:t>Антиретровирусные</a:t>
            </a:r>
            <a:r>
              <a:rPr lang="ru-RU" sz="1200" dirty="0" smtClean="0">
                <a:solidFill>
                  <a:schemeClr val="tx1"/>
                </a:solidFill>
              </a:rPr>
              <a:t> препараты (например, </a:t>
            </a:r>
            <a:r>
              <a:rPr lang="ru-RU" sz="1200" dirty="0" err="1" smtClean="0">
                <a:solidFill>
                  <a:schemeClr val="tx1"/>
                </a:solidFill>
              </a:rPr>
              <a:t>невирапин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абакавир</a:t>
            </a:r>
            <a:r>
              <a:rPr lang="ru-RU" sz="1200" dirty="0" smtClean="0">
                <a:solidFill>
                  <a:schemeClr val="tx1"/>
                </a:solidFill>
              </a:rPr>
              <a:t>) и противовирусные препараты (например, </a:t>
            </a:r>
            <a:r>
              <a:rPr lang="ru-RU" sz="1200" dirty="0" err="1" smtClean="0">
                <a:solidFill>
                  <a:schemeClr val="tx1"/>
                </a:solidFill>
              </a:rPr>
              <a:t>телапревир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ацикловир</a:t>
            </a:r>
            <a:r>
              <a:rPr lang="ru-RU" sz="1200" dirty="0" smtClean="0">
                <a:solidFill>
                  <a:schemeClr val="tx1"/>
                </a:solidFill>
              </a:rPr>
              <a:t>)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Антигельминтные препараты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Болеутоляющие средства (например, парацетамол)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Нестероидные противовоспалительные препараты (НПВП) и селективные ингибиторы ЦОГ-2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Противомалярийные препараты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</a:t>
            </a:r>
            <a:r>
              <a:rPr lang="ru-RU" sz="1200" dirty="0" err="1" smtClean="0">
                <a:solidFill>
                  <a:schemeClr val="tx1"/>
                </a:solidFill>
              </a:rPr>
              <a:t>Азатиоприн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 • </a:t>
            </a:r>
            <a:r>
              <a:rPr lang="ru-RU" sz="1200" dirty="0" err="1" smtClean="0">
                <a:solidFill>
                  <a:schemeClr val="tx1"/>
                </a:solidFill>
              </a:rPr>
              <a:t>Сульфасалазин</a:t>
            </a:r>
            <a:r>
              <a:rPr lang="ru-RU" sz="12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</a:t>
            </a:r>
            <a:r>
              <a:rPr lang="ru-RU" sz="1200" dirty="0" err="1" smtClean="0">
                <a:solidFill>
                  <a:schemeClr val="tx1"/>
                </a:solidFill>
              </a:rPr>
              <a:t>Аллопуринол</a:t>
            </a:r>
            <a:r>
              <a:rPr lang="ru-RU" sz="1200" dirty="0" smtClean="0">
                <a:solidFill>
                  <a:schemeClr val="tx1"/>
                </a:solidFill>
              </a:rPr>
              <a:t>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</a:t>
            </a:r>
            <a:r>
              <a:rPr lang="ru-RU" sz="1200" dirty="0" err="1" smtClean="0">
                <a:solidFill>
                  <a:schemeClr val="tx1"/>
                </a:solidFill>
              </a:rPr>
              <a:t>Транексамовая</a:t>
            </a:r>
            <a:r>
              <a:rPr lang="ru-RU" sz="1200" dirty="0" smtClean="0">
                <a:solidFill>
                  <a:schemeClr val="tx1"/>
                </a:solidFill>
              </a:rPr>
              <a:t> кислота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Кортикостероиды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 • Психотропные вещества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</a:t>
            </a:r>
            <a:r>
              <a:rPr lang="ru-RU" sz="1200" dirty="0" err="1" smtClean="0">
                <a:solidFill>
                  <a:schemeClr val="tx1"/>
                </a:solidFill>
              </a:rPr>
              <a:t>Хлормезанон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 • Противораковые препараты (например, </a:t>
            </a:r>
            <a:r>
              <a:rPr lang="ru-RU" sz="1200" dirty="0" err="1" smtClean="0">
                <a:solidFill>
                  <a:schemeClr val="tx1"/>
                </a:solidFill>
              </a:rPr>
              <a:t>бендамустин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бусульфан</a:t>
            </a:r>
            <a:r>
              <a:rPr lang="ru-RU" sz="1200" dirty="0" smtClean="0">
                <a:solidFill>
                  <a:schemeClr val="tx1"/>
                </a:solidFill>
              </a:rPr>
              <a:t>, </a:t>
            </a:r>
            <a:r>
              <a:rPr lang="ru-RU" sz="1200" dirty="0" err="1" smtClean="0">
                <a:solidFill>
                  <a:schemeClr val="tx1"/>
                </a:solidFill>
              </a:rPr>
              <a:t>хлорамбуцил</a:t>
            </a:r>
            <a:r>
              <a:rPr lang="ru-RU" sz="1200" dirty="0" smtClean="0">
                <a:solidFill>
                  <a:schemeClr val="tx1"/>
                </a:solidFill>
              </a:rPr>
              <a:t>)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 </a:t>
            </a:r>
            <a:r>
              <a:rPr lang="ru-RU" sz="1200" dirty="0" err="1" smtClean="0">
                <a:solidFill>
                  <a:schemeClr val="tx1"/>
                </a:solidFill>
              </a:rPr>
              <a:t>Ретиноиды</a:t>
            </a:r>
            <a:r>
              <a:rPr lang="ru-RU" sz="1200" dirty="0" smtClean="0">
                <a:solidFill>
                  <a:schemeClr val="tx1"/>
                </a:solidFill>
              </a:rPr>
              <a:t>. </a:t>
            </a:r>
          </a:p>
          <a:p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Д</a:t>
            </a:r>
            <a:r>
              <a:rPr lang="ru-RU" dirty="0" smtClean="0">
                <a:solidFill>
                  <a:srgbClr val="FF0000"/>
                </a:solidFill>
              </a:rPr>
              <a:t>иагностика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Диагноз устанавливается на основании клинических данных и подтверждается </a:t>
            </a:r>
            <a:r>
              <a:rPr lang="ru-RU" b="1" u="sng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биопсией кожи.</a:t>
            </a:r>
          </a:p>
          <a:p>
            <a:r>
              <a:rPr lang="ru-RU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Дифференциально-диагностические критерии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характер </a:t>
            </a:r>
            <a:r>
              <a:rPr lang="ru-RU" b="1" dirty="0" err="1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мишеневидных</a:t>
            </a: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элементов сыпи на коже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наличие эрозий слизистых оболочек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данные биопсии кожи: </a:t>
            </a:r>
          </a:p>
          <a:p>
            <a:pPr marL="13716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</a:t>
            </a:r>
            <a:r>
              <a:rPr lang="ru-RU" sz="3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некроз всех слоев эпидермиса,</a:t>
            </a:r>
          </a:p>
          <a:p>
            <a:pPr marL="137160" indent="0">
              <a:buNone/>
            </a:pPr>
            <a:r>
              <a:rPr lang="ru-RU" sz="3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образование щели над базальной мембраной,</a:t>
            </a:r>
          </a:p>
          <a:p>
            <a:pPr marL="137160" indent="0">
              <a:buNone/>
            </a:pPr>
            <a:r>
              <a:rPr lang="ru-RU" sz="3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отслойка эпидермиса,</a:t>
            </a:r>
          </a:p>
          <a:p>
            <a:pPr marL="137160" indent="0">
              <a:buNone/>
            </a:pPr>
            <a:r>
              <a:rPr lang="ru-RU" sz="3000" b="1" dirty="0" smtClean="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            в дерме воспалительная инфильтрация выражена незначительно или отсутствует</a:t>
            </a:r>
            <a:endParaRPr lang="ru-RU" sz="3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108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7945d8dee8130c474531562f7d517abebde15c"/>
</p:tagLst>
</file>

<file path=ppt/theme/theme1.xml><?xml version="1.0" encoding="utf-8"?>
<a:theme xmlns:a="http://schemas.openxmlformats.org/drawingml/2006/main" name="fonendoskop">
  <a:themeElements>
    <a:clrScheme name="powerpoint-template 4">
      <a:dk1>
        <a:srgbClr val="4D4D4D"/>
      </a:dk1>
      <a:lt1>
        <a:srgbClr val="FFFFFF"/>
      </a:lt1>
      <a:dk2>
        <a:srgbClr val="4D4D4D"/>
      </a:dk2>
      <a:lt2>
        <a:srgbClr val="105A5B"/>
      </a:lt2>
      <a:accent1>
        <a:srgbClr val="167C7E"/>
      </a:accent1>
      <a:accent2>
        <a:srgbClr val="1C9495"/>
      </a:accent2>
      <a:accent3>
        <a:srgbClr val="FFFFFF"/>
      </a:accent3>
      <a:accent4>
        <a:srgbClr val="404040"/>
      </a:accent4>
      <a:accent5>
        <a:srgbClr val="ABBFC0"/>
      </a:accent5>
      <a:accent6>
        <a:srgbClr val="188687"/>
      </a:accent6>
      <a:hlink>
        <a:srgbClr val="28ACB0"/>
      </a:hlink>
      <a:folHlink>
        <a:srgbClr val="DDDDDD"/>
      </a:folHlink>
    </a:clrScheme>
    <a:fontScheme name="powerpoint-template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 1">
        <a:dk1>
          <a:srgbClr val="4D4D4D"/>
        </a:dk1>
        <a:lt1>
          <a:srgbClr val="FFFFFF"/>
        </a:lt1>
        <a:dk2>
          <a:srgbClr val="4D4D4D"/>
        </a:dk2>
        <a:lt2>
          <a:srgbClr val="80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2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1FAA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3">
        <a:dk1>
          <a:srgbClr val="4D4D4D"/>
        </a:dk1>
        <a:lt1>
          <a:srgbClr val="FFFFFF"/>
        </a:lt1>
        <a:dk2>
          <a:srgbClr val="4D4D4D"/>
        </a:dk2>
        <a:lt2>
          <a:srgbClr val="1376BA"/>
        </a:lt2>
        <a:accent1>
          <a:srgbClr val="2091CB"/>
        </a:accent1>
        <a:accent2>
          <a:srgbClr val="2D76E4"/>
        </a:accent2>
        <a:accent3>
          <a:srgbClr val="FFFFFF"/>
        </a:accent3>
        <a:accent4>
          <a:srgbClr val="404040"/>
        </a:accent4>
        <a:accent5>
          <a:srgbClr val="ABC7E2"/>
        </a:accent5>
        <a:accent6>
          <a:srgbClr val="286ACF"/>
        </a:accent6>
        <a:hlink>
          <a:srgbClr val="3BAE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 4">
        <a:dk1>
          <a:srgbClr val="4D4D4D"/>
        </a:dk1>
        <a:lt1>
          <a:srgbClr val="FFFFFF"/>
        </a:lt1>
        <a:dk2>
          <a:srgbClr val="4D4D4D"/>
        </a:dk2>
        <a:lt2>
          <a:srgbClr val="105A5B"/>
        </a:lt2>
        <a:accent1>
          <a:srgbClr val="167C7E"/>
        </a:accent1>
        <a:accent2>
          <a:srgbClr val="1C9495"/>
        </a:accent2>
        <a:accent3>
          <a:srgbClr val="FFFFFF"/>
        </a:accent3>
        <a:accent4>
          <a:srgbClr val="404040"/>
        </a:accent4>
        <a:accent5>
          <a:srgbClr val="ABBFC0"/>
        </a:accent5>
        <a:accent6>
          <a:srgbClr val="188687"/>
        </a:accent6>
        <a:hlink>
          <a:srgbClr val="28ACB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fonendoskop</Template>
  <TotalTime>103</TotalTime>
  <Words>2848</Words>
  <Application>Microsoft Office PowerPoint</Application>
  <PresentationFormat>Экран (4:3)</PresentationFormat>
  <Paragraphs>260</Paragraphs>
  <Slides>45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3" baseType="lpstr">
      <vt:lpstr>Arial</vt:lpstr>
      <vt:lpstr>Impact</vt:lpstr>
      <vt:lpstr>Microsoft Sans Serif</vt:lpstr>
      <vt:lpstr>Symbol</vt:lpstr>
      <vt:lpstr>Tahoma</vt:lpstr>
      <vt:lpstr>Times New Roman</vt:lpstr>
      <vt:lpstr>Wingdings</vt:lpstr>
      <vt:lpstr>fonendoskop</vt:lpstr>
      <vt:lpstr>Токсический  эпидермальный некролиз</vt:lpstr>
      <vt:lpstr>         Кто есть кто ?</vt:lpstr>
      <vt:lpstr>Близкие родственники</vt:lpstr>
      <vt:lpstr>      Актуальность </vt:lpstr>
      <vt:lpstr>Патогенез (о чем договорились)</vt:lpstr>
      <vt:lpstr>Патогенез (о чем договорились)</vt:lpstr>
      <vt:lpstr>           Триггеры</vt:lpstr>
      <vt:lpstr>Триггеры</vt:lpstr>
      <vt:lpstr>Диагностика</vt:lpstr>
      <vt:lpstr>Симптом Никольского отрицательный при синдроме Лайелла </vt:lpstr>
      <vt:lpstr>Симптом Никольского</vt:lpstr>
      <vt:lpstr>Симптом Никольского(1896г.описание автора)</vt:lpstr>
      <vt:lpstr>Псевдопризнак Никольского</vt:lpstr>
      <vt:lpstr> клиника</vt:lpstr>
      <vt:lpstr>ПЕРИОД РАЗГАРА БОЛЕЗНИ (ОСТРАЯ ФАЗА)</vt:lpstr>
      <vt:lpstr>Осложнения</vt:lpstr>
      <vt:lpstr>ПРОГНОЗ</vt:lpstr>
      <vt:lpstr>Стратегия терапии</vt:lpstr>
      <vt:lpstr>Системное лечение </vt:lpstr>
      <vt:lpstr>Клинический случай, анамнез</vt:lpstr>
      <vt:lpstr>При поступлении в УЗ ГОДКБ</vt:lpstr>
      <vt:lpstr>Презентация PowerPoint</vt:lpstr>
      <vt:lpstr>Поражение слизистой конъюнктив и кожи век</vt:lpstr>
      <vt:lpstr>Лабораторные исследования при поступлении</vt:lpstr>
      <vt:lpstr>Поиск тригеров</vt:lpstr>
      <vt:lpstr>Диагноз:</vt:lpstr>
      <vt:lpstr>Назначенное лечение</vt:lpstr>
      <vt:lpstr>Третьи сутки</vt:lpstr>
      <vt:lpstr>Распространённая сливающаяся эритема</vt:lpstr>
      <vt:lpstr>Презентация PowerPoint</vt:lpstr>
      <vt:lpstr>коррекция лечения</vt:lpstr>
      <vt:lpstr>   Динамика</vt:lpstr>
      <vt:lpstr>Очаги некроза на фоне угасающей эритемы</vt:lpstr>
      <vt:lpstr>Процесс репарации: крупно – пластинчатое шелушение, отторжение плотных некротических корок.</vt:lpstr>
      <vt:lpstr>Динамика</vt:lpstr>
      <vt:lpstr>Динамика</vt:lpstr>
      <vt:lpstr>Проведенное лечение</vt:lpstr>
      <vt:lpstr>        Бактериологический мониторинг</vt:lpstr>
      <vt:lpstr>Выводы. Основные принципы ведения</vt:lpstr>
      <vt:lpstr>Выводы. Основные принципы ведения.</vt:lpstr>
      <vt:lpstr>Выводы. Основные принципы ведения.</vt:lpstr>
      <vt:lpstr>Выводы. Основные принципы ведения.</vt:lpstr>
      <vt:lpstr>Презентация PowerPoint</vt:lpstr>
      <vt:lpstr>Выводы. Основные принципы ведения.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Юра</dc:creator>
  <cp:lastModifiedBy>user</cp:lastModifiedBy>
  <cp:revision>15</cp:revision>
  <dcterms:created xsi:type="dcterms:W3CDTF">2016-08-22T16:34:51Z</dcterms:created>
  <dcterms:modified xsi:type="dcterms:W3CDTF">2021-04-05T15:49:12Z</dcterms:modified>
</cp:coreProperties>
</file>